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50"/>
  </p:notesMasterIdLst>
  <p:handoutMasterIdLst>
    <p:handoutMasterId r:id="rId51"/>
  </p:handoutMasterIdLst>
  <p:sldIdLst>
    <p:sldId id="256" r:id="rId2"/>
    <p:sldId id="327" r:id="rId3"/>
    <p:sldId id="308" r:id="rId4"/>
    <p:sldId id="353" r:id="rId5"/>
    <p:sldId id="343" r:id="rId6"/>
    <p:sldId id="345" r:id="rId7"/>
    <p:sldId id="344" r:id="rId8"/>
    <p:sldId id="347" r:id="rId9"/>
    <p:sldId id="349" r:id="rId10"/>
    <p:sldId id="348" r:id="rId11"/>
    <p:sldId id="350" r:id="rId12"/>
    <p:sldId id="351" r:id="rId13"/>
    <p:sldId id="352" r:id="rId14"/>
    <p:sldId id="328" r:id="rId15"/>
    <p:sldId id="309" r:id="rId16"/>
    <p:sldId id="331" r:id="rId17"/>
    <p:sldId id="319" r:id="rId18"/>
    <p:sldId id="330" r:id="rId19"/>
    <p:sldId id="307" r:id="rId20"/>
    <p:sldId id="342" r:id="rId21"/>
    <p:sldId id="320" r:id="rId22"/>
    <p:sldId id="354" r:id="rId23"/>
    <p:sldId id="335" r:id="rId24"/>
    <p:sldId id="276" r:id="rId25"/>
    <p:sldId id="296" r:id="rId26"/>
    <p:sldId id="278" r:id="rId27"/>
    <p:sldId id="292" r:id="rId28"/>
    <p:sldId id="318" r:id="rId29"/>
    <p:sldId id="314" r:id="rId30"/>
    <p:sldId id="324" r:id="rId31"/>
    <p:sldId id="333" r:id="rId32"/>
    <p:sldId id="285" r:id="rId33"/>
    <p:sldId id="322" r:id="rId34"/>
    <p:sldId id="336" r:id="rId35"/>
    <p:sldId id="297" r:id="rId36"/>
    <p:sldId id="325" r:id="rId37"/>
    <p:sldId id="300" r:id="rId38"/>
    <p:sldId id="355" r:id="rId39"/>
    <p:sldId id="323" r:id="rId40"/>
    <p:sldId id="338" r:id="rId41"/>
    <p:sldId id="337" r:id="rId42"/>
    <p:sldId id="339" r:id="rId43"/>
    <p:sldId id="340" r:id="rId44"/>
    <p:sldId id="341" r:id="rId45"/>
    <p:sldId id="332" r:id="rId46"/>
    <p:sldId id="313" r:id="rId47"/>
    <p:sldId id="289" r:id="rId48"/>
    <p:sldId id="326" r:id="rId49"/>
  </p:sldIdLst>
  <p:sldSz cx="9144000" cy="5143500" type="screen16x9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8CF5329-DBA8-498B-A49B-C9BAA27F9A18}">
          <p14:sldIdLst>
            <p14:sldId id="256"/>
          </p14:sldIdLst>
        </p14:section>
        <p14:section name="Agenda" id="{CE6F8235-CB29-A74C-A341-64147531CFE4}">
          <p14:sldIdLst>
            <p14:sldId id="327"/>
          </p14:sldIdLst>
        </p14:section>
        <p14:section name="Werte" id="{39987C61-F49A-2D47-BEFB-3A0E525AFDDE}">
          <p14:sldIdLst>
            <p14:sldId id="308"/>
          </p14:sldIdLst>
        </p14:section>
        <p14:section name="Umfrage" id="{CD49701B-DBB3-5841-9CD4-D999221B55D9}">
          <p14:sldIdLst>
            <p14:sldId id="353"/>
            <p14:sldId id="343"/>
            <p14:sldId id="345"/>
            <p14:sldId id="344"/>
            <p14:sldId id="347"/>
            <p14:sldId id="349"/>
            <p14:sldId id="348"/>
            <p14:sldId id="350"/>
            <p14:sldId id="351"/>
            <p14:sldId id="352"/>
          </p14:sldIdLst>
        </p14:section>
        <p14:section name="Training" id="{7BE9F7BD-ADE7-CE46-A323-FB27CF75D19D}">
          <p14:sldIdLst>
            <p14:sldId id="328"/>
            <p14:sldId id="309"/>
            <p14:sldId id="331"/>
            <p14:sldId id="319"/>
          </p14:sldIdLst>
        </p14:section>
        <p14:section name="Familienfest" id="{DEABCB5B-1292-0848-96AF-04674EA7A6C1}">
          <p14:sldIdLst>
            <p14:sldId id="330"/>
          </p14:sldIdLst>
        </p14:section>
        <p14:section name="DFB Pokal" id="{AA0F3DB0-36FF-054F-B64D-402B35F5B2B5}">
          <p14:sldIdLst>
            <p14:sldId id="307"/>
          </p14:sldIdLst>
        </p14:section>
        <p14:section name="Grillen" id="{4923C711-9D55-3D48-A304-859099E3A475}">
          <p14:sldIdLst>
            <p14:sldId id="342"/>
          </p14:sldIdLst>
        </p14:section>
        <p14:section name="Rockin'4 Benefit" id="{E7FC7FD2-93ED-594C-90AE-22AB733E5AFD}">
          <p14:sldIdLst>
            <p14:sldId id="320"/>
            <p14:sldId id="354"/>
            <p14:sldId id="335"/>
          </p14:sldIdLst>
        </p14:section>
        <p14:section name="Herrentour" id="{4B96F036-2EC1-D34E-AC1E-E0BE95C37435}">
          <p14:sldIdLst>
            <p14:sldId id="276"/>
          </p14:sldIdLst>
        </p14:section>
        <p14:section name="Kegeln" id="{D32222B6-74FE-384A-9A81-368CD09EBF28}">
          <p14:sldIdLst>
            <p14:sldId id="296"/>
          </p14:sldIdLst>
        </p14:section>
        <p14:section name="Abschlußfeier" id="{A4EB5C6C-5EE7-C54B-88AD-FDAA5C9448EC}">
          <p14:sldIdLst>
            <p14:sldId id="278"/>
          </p14:sldIdLst>
        </p14:section>
        <p14:section name="Pizza Essen" id="{EDCADCC8-6335-8A43-BB3E-3326664D274D}">
          <p14:sldIdLst>
            <p14:sldId id="292"/>
          </p14:sldIdLst>
        </p14:section>
        <p14:section name="Kabinengetränke" id="{A879BF90-14E9-0943-825A-CE317EC8959E}">
          <p14:sldIdLst>
            <p14:sldId id="318"/>
          </p14:sldIdLst>
        </p14:section>
        <p14:section name="WhatsApp" id="{ABA4A456-762C-1A4A-B591-763B04E08D80}">
          <p14:sldIdLst>
            <p14:sldId id="314"/>
          </p14:sldIdLst>
        </p14:section>
        <p14:section name="Pläne" id="{9F4275BD-672C-504A-9275-6BDCF10D0B65}">
          <p14:sldIdLst>
            <p14:sldId id="324"/>
            <p14:sldId id="333"/>
          </p14:sldIdLst>
        </p14:section>
        <p14:section name="Fazit" id="{CD917122-7C8E-0846-85A6-4B1E3E559CDC}">
          <p14:sldIdLst>
            <p14:sldId id="285"/>
          </p14:sldIdLst>
        </p14:section>
        <p14:section name="Kasse" id="{9899A7DA-7C22-4621-8A8E-D8A80A99126D}">
          <p14:sldIdLst>
            <p14:sldId id="322"/>
            <p14:sldId id="336"/>
          </p14:sldIdLst>
        </p14:section>
        <p14:section name="Lotto" id="{1BA53570-6E23-8F4B-8353-0DA952A2EC7D}">
          <p14:sldIdLst>
            <p14:sldId id="297"/>
          </p14:sldIdLst>
        </p14:section>
        <p14:section name="Trauer" id="{E99E38E4-7507-D04F-B161-4788BD145E50}">
          <p14:sldIdLst>
            <p14:sldId id="325"/>
          </p14:sldIdLst>
        </p14:section>
        <p14:section name="Mitgleider" id="{1F33F05B-F1B4-DA41-AE93-FE8EA2177FBC}">
          <p14:sldIdLst>
            <p14:sldId id="300"/>
            <p14:sldId id="355"/>
          </p14:sldIdLst>
        </p14:section>
        <p14:section name="Neuwahlen" id="{70510880-93F1-4944-862F-770F315E38BB}">
          <p14:sldIdLst>
            <p14:sldId id="323"/>
            <p14:sldId id="338"/>
            <p14:sldId id="337"/>
            <p14:sldId id="339"/>
            <p14:sldId id="340"/>
            <p14:sldId id="341"/>
            <p14:sldId id="332"/>
          </p14:sldIdLst>
        </p14:section>
        <p14:section name="Ende" id="{8C9D7D03-2492-1949-A988-76E539F38207}">
          <p14:sldIdLst>
            <p14:sldId id="313"/>
            <p14:sldId id="289"/>
          </p14:sldIdLst>
        </p14:section>
        <p14:section name="Überblick" id="{203F0355-C6E0-4D0F-8CF7-F7DD6F2C3387}">
          <p14:sldIdLst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20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orient="horz" pos="344" userDrawn="1">
          <p15:clr>
            <a:srgbClr val="A4A3A4"/>
          </p15:clr>
        </p15:guide>
        <p15:guide id="6" orient="horz" pos="5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00"/>
    <a:srgbClr val="313438"/>
    <a:srgbClr val="4E8F00"/>
    <a:srgbClr val="128B17"/>
    <a:srgbClr val="12365E"/>
    <a:srgbClr val="102609"/>
    <a:srgbClr val="3A2A1F"/>
    <a:srgbClr val="4B729D"/>
    <a:srgbClr val="D0BEA8"/>
    <a:srgbClr val="FF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0" autoAdjust="0"/>
    <p:restoredTop sz="90012" autoAdjust="0"/>
  </p:normalViewPr>
  <p:slideViewPr>
    <p:cSldViewPr snapToGrid="0" snapToObjects="1">
      <p:cViewPr varScale="1">
        <p:scale>
          <a:sx n="148" d="100"/>
          <a:sy n="148" d="100"/>
        </p:scale>
        <p:origin x="200" y="600"/>
      </p:cViewPr>
      <p:guideLst>
        <p:guide orient="horz" pos="1620"/>
        <p:guide pos="2880"/>
        <p:guide pos="5520"/>
        <p:guide pos="158"/>
        <p:guide orient="horz" pos="344"/>
        <p:guide orient="horz" pos="5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4040" y="208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820DE-3907-451B-9B38-68493959DA5F}" type="datetimeFigureOut">
              <a:rPr lang="en-US" smtClean="0"/>
              <a:t>2/1/26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EFF01-348A-4F00-A35F-CA5B66C0E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8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BEAAB-4E4D-41FD-9F03-506C40E9D559}" type="datetimeFigureOut">
              <a:rPr lang="en-US" smtClean="0"/>
              <a:t>2/1/26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8CF13-9691-422E-9C0B-212EA818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3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5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Termin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76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19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32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94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602F7-9759-9634-BD6C-4678EE5BE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B3CF6-3830-2C63-D77B-944B87297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A096B-8778-3ADB-8FB2-38903D8F0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E5B8F-B4B2-F563-B116-C00F24B22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95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009C-2801-96E4-FE2E-9CE9BEE42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6EF38-0355-5D6D-010D-B0EBA2ACB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179CA5-EAE9-6E6B-2C39-AA04FEB02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0F856-9DC4-B40B-327F-30FE56A194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47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98E8-5704-4FBA-F09E-59B4B70D3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64BEA8-141E-DA57-4039-08F6712493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3F871A-DDCF-A288-11D5-DFF1FFE2C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D8C2E3E-BF0C-7244-9114-4614715053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35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86E08-87B2-4F32-84CE-AF8D40ECC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529437-4A2F-A8A7-F158-8FEA6874FC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5850F3B-2EFC-7C0D-A519-009099BAAF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3A3362D-A732-4A6A-D347-232FCD3983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4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letzte gezogene Zahl des Samstagslotto gewinnt 25€</a:t>
            </a:r>
          </a:p>
          <a:p>
            <a:r>
              <a:rPr lang="de-DE" dirty="0"/>
              <a:t>Zum Zeitpunkt der Ziehung muss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16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4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76837" y="4343400"/>
            <a:ext cx="6274965" cy="41148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Respekt: Wir sind Teil der 2. Alten Herren auf und wir respektieren Schiedsrichter, Gegner und auch alle anderen Menschen denen wir begegnen.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Toleranz: Wir akzeptieren die Grenzen und Möglichkeiten unserer Kameraden und diskriminieren sie nicht deswegen.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Tradition: Gegründet 1972 auf den Säulen unserer Werte blicken wir auf 54 Jahre Tradition zurück.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Gemeinschaft: Wir leben von der Gemeinschaft und das jeder für jeden einsteht und unterstützt wenn Hilfe gebraucht wird.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Verlässligkeit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: Als Mannschaft ist es wichtig da wir uns aufeinander verlassen können und Zusagen verbindlich sind.,</a:t>
            </a:r>
          </a:p>
          <a:p>
            <a:pPr marL="228600" indent="-228600">
              <a:buFont typeface="+mj-lt"/>
              <a:buAutoNum type="arabicPeriod"/>
            </a:pP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Familie: Die Familie steht über allem und sollte für uns alle der Kern und Mittelpunkt des Lebens sein.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5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50A71-5F6A-D685-BE1C-1880B258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64901A4-9417-0AEE-18B9-07DF5CF87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CB2BCA-D1F9-302E-FC3C-0C86E43AC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E36121-81B9-7084-2AD5-CAB248E715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97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94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E2EF3-F7E5-5EB9-EBCD-46F846AB7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3605C-7F08-FE47-E37F-C77382EC7F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31DC8-F0E3-9DA9-E469-0B8DA7F29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0977D-94EB-E314-C314-46B5BAF6E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7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F1CD3-3B97-F221-B10E-E3450FC6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76872-4FA0-CF81-2917-4FB72453E8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7AA4F1-FD2F-21C2-7EB2-3A3A82AA3C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1E5C2-412D-E6D4-2ECF-8E7E86DFD9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7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12A8C-DEDD-A059-F4D0-C6903DA66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9D6A4-DC97-A526-F639-031432593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66D22-9BCE-3C5B-0D2F-CF3D5CC2F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CD559-4C3A-448E-E08B-B468B0AD1F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3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96606-3712-ED19-4E23-FE82B0F76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D184AB-B0F5-3146-09F7-76A7B61B9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8682F-1487-BE66-24E3-70F0AC404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1B772-1259-5928-F741-AF1FC7E63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9EFE5-0BBF-40C7-47A0-6EE45139C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97CF4-EB7F-EE4E-1DF1-17F9ACB45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505DA-CDC1-6AE8-4E52-2BB8626F5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FBB97-FBDF-B065-7DA4-AAB23F17D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4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8CF13-9691-422E-9C0B-212EA818EF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7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spc="-6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9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6D61CD1-49D7-434D-BD86-049B7C728295}"/>
              </a:ext>
            </a:extLst>
          </p:cNvPr>
          <p:cNvSpPr txBox="1">
            <a:spLocks/>
          </p:cNvSpPr>
          <p:nvPr userDrawn="1"/>
        </p:nvSpPr>
        <p:spPr>
          <a:xfrm>
            <a:off x="457200" y="114539"/>
            <a:ext cx="8352000" cy="3377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1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BE2677-4812-B041-8CD4-BA52BF64A7E7}"/>
              </a:ext>
            </a:extLst>
          </p:cNvPr>
          <p:cNvSpPr/>
          <p:nvPr userDrawn="1"/>
        </p:nvSpPr>
        <p:spPr>
          <a:xfrm>
            <a:off x="8247444" y="4909378"/>
            <a:ext cx="906716" cy="2417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BFB24F-659D-554C-B317-6642DA5AB54C}"/>
              </a:ext>
            </a:extLst>
          </p:cNvPr>
          <p:cNvSpPr/>
          <p:nvPr userDrawn="1"/>
        </p:nvSpPr>
        <p:spPr>
          <a:xfrm>
            <a:off x="-10160" y="4908120"/>
            <a:ext cx="8352000" cy="2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0DE844-299B-734A-B64D-EEEE7023A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1840" y="4909378"/>
            <a:ext cx="802160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B5AF0-2738-3345-AD1A-F3831F8A90EF}"/>
              </a:ext>
            </a:extLst>
          </p:cNvPr>
          <p:cNvSpPr txBox="1"/>
          <p:nvPr userDrawn="1"/>
        </p:nvSpPr>
        <p:spPr>
          <a:xfrm rot="5400000">
            <a:off x="1754652" y="3296841"/>
            <a:ext cx="300082" cy="3416320"/>
          </a:xfrm>
          <a:prstGeom prst="rect">
            <a:avLst/>
          </a:prstGeom>
          <a:noFill/>
          <a:ln>
            <a:noFill/>
          </a:ln>
        </p:spPr>
        <p:txBody>
          <a:bodyPr vert="vert270" wrap="square" tIns="0" rIns="0" bIns="0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Jahreshauptversammlung  2026</a:t>
            </a:r>
          </a:p>
        </p:txBody>
      </p:sp>
    </p:spTree>
    <p:extLst>
      <p:ext uri="{BB962C8B-B14F-4D97-AF65-F5344CB8AC3E}">
        <p14:creationId xmlns:p14="http://schemas.microsoft.com/office/powerpoint/2010/main" val="309595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6D61CD1-49D7-434D-BD86-049B7C728295}"/>
              </a:ext>
            </a:extLst>
          </p:cNvPr>
          <p:cNvSpPr txBox="1">
            <a:spLocks/>
          </p:cNvSpPr>
          <p:nvPr userDrawn="1"/>
        </p:nvSpPr>
        <p:spPr>
          <a:xfrm>
            <a:off x="457200" y="114539"/>
            <a:ext cx="8352000" cy="3377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100" dirty="0">
                <a:solidFill>
                  <a:srgbClr val="010260"/>
                </a:solidFill>
              </a:rPr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BE2677-4812-B041-8CD4-BA52BF64A7E7}"/>
              </a:ext>
            </a:extLst>
          </p:cNvPr>
          <p:cNvSpPr/>
          <p:nvPr userDrawn="1"/>
        </p:nvSpPr>
        <p:spPr>
          <a:xfrm>
            <a:off x="8247444" y="4909378"/>
            <a:ext cx="906716" cy="2417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BFB24F-659D-554C-B317-6642DA5AB54C}"/>
              </a:ext>
            </a:extLst>
          </p:cNvPr>
          <p:cNvSpPr/>
          <p:nvPr userDrawn="1"/>
        </p:nvSpPr>
        <p:spPr>
          <a:xfrm>
            <a:off x="-10160" y="4908120"/>
            <a:ext cx="8352000" cy="2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0DE844-299B-734A-B64D-EEEE7023A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1840" y="4909378"/>
            <a:ext cx="802160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B5AF0-2738-3345-AD1A-F3831F8A90EF}"/>
              </a:ext>
            </a:extLst>
          </p:cNvPr>
          <p:cNvSpPr txBox="1"/>
          <p:nvPr userDrawn="1"/>
        </p:nvSpPr>
        <p:spPr>
          <a:xfrm rot="5400000">
            <a:off x="1754652" y="3296841"/>
            <a:ext cx="300082" cy="3416320"/>
          </a:xfrm>
          <a:prstGeom prst="rect">
            <a:avLst/>
          </a:prstGeom>
          <a:noFill/>
          <a:ln>
            <a:noFill/>
          </a:ln>
        </p:spPr>
        <p:txBody>
          <a:bodyPr vert="vert270" wrap="square" tIns="0" rIns="0" bIns="0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Jahreshauptversammlung 2025</a:t>
            </a:r>
          </a:p>
        </p:txBody>
      </p:sp>
    </p:spTree>
    <p:extLst>
      <p:ext uri="{BB962C8B-B14F-4D97-AF65-F5344CB8AC3E}">
        <p14:creationId xmlns:p14="http://schemas.microsoft.com/office/powerpoint/2010/main" val="69797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6D61CD1-49D7-434D-BD86-049B7C728295}"/>
              </a:ext>
            </a:extLst>
          </p:cNvPr>
          <p:cNvSpPr txBox="1">
            <a:spLocks/>
          </p:cNvSpPr>
          <p:nvPr userDrawn="1"/>
        </p:nvSpPr>
        <p:spPr>
          <a:xfrm>
            <a:off x="457200" y="114539"/>
            <a:ext cx="8352000" cy="3377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1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BE2677-4812-B041-8CD4-BA52BF64A7E7}"/>
              </a:ext>
            </a:extLst>
          </p:cNvPr>
          <p:cNvSpPr/>
          <p:nvPr userDrawn="1"/>
        </p:nvSpPr>
        <p:spPr>
          <a:xfrm>
            <a:off x="8247444" y="4909378"/>
            <a:ext cx="906716" cy="2417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3BFB24F-659D-554C-B317-6642DA5AB54C}"/>
              </a:ext>
            </a:extLst>
          </p:cNvPr>
          <p:cNvSpPr/>
          <p:nvPr userDrawn="1"/>
        </p:nvSpPr>
        <p:spPr>
          <a:xfrm>
            <a:off x="-10160" y="4908120"/>
            <a:ext cx="8352000" cy="2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sz="135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0DE844-299B-734A-B64D-EEEE7023A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1840" y="4909378"/>
            <a:ext cx="802160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AB5AF0-2738-3345-AD1A-F3831F8A90EF}"/>
              </a:ext>
            </a:extLst>
          </p:cNvPr>
          <p:cNvSpPr txBox="1"/>
          <p:nvPr userDrawn="1"/>
        </p:nvSpPr>
        <p:spPr>
          <a:xfrm rot="5400000">
            <a:off x="1754652" y="3296841"/>
            <a:ext cx="300082" cy="3416320"/>
          </a:xfrm>
          <a:prstGeom prst="rect">
            <a:avLst/>
          </a:prstGeom>
          <a:noFill/>
          <a:ln>
            <a:noFill/>
          </a:ln>
        </p:spPr>
        <p:txBody>
          <a:bodyPr vert="vert270" wrap="square" tIns="0" rIns="0" bIns="0" rtlCol="0">
            <a:spAutoFit/>
          </a:bodyPr>
          <a:lstStyle/>
          <a:p>
            <a:r>
              <a:rPr lang="de-DE" sz="1350" dirty="0">
                <a:solidFill>
                  <a:schemeClr val="bg1"/>
                </a:solidFill>
              </a:rPr>
              <a:t>Jahreshauptversammlung 2025</a:t>
            </a:r>
          </a:p>
        </p:txBody>
      </p:sp>
    </p:spTree>
    <p:extLst>
      <p:ext uri="{BB962C8B-B14F-4D97-AF65-F5344CB8AC3E}">
        <p14:creationId xmlns:p14="http://schemas.microsoft.com/office/powerpoint/2010/main" val="1342390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42900" indent="-137160">
              <a:buFont typeface="Arial" panose="020B0604020202020204" pitchFamily="34" charset="0"/>
              <a:buChar char="¤"/>
              <a:defRPr/>
            </a:lvl2pPr>
            <a:lvl3pPr marL="857250" indent="-171450">
              <a:buFont typeface="Arial" panose="020B0604020202020204" pitchFamily="34" charset="0"/>
              <a:buChar char="¤"/>
              <a:defRPr/>
            </a:lvl3pPr>
            <a:lvl4pPr marL="1200150" indent="-171450">
              <a:buFont typeface="Arial" panose="020B0604020202020204" pitchFamily="34" charset="0"/>
              <a:buChar char="¤"/>
              <a:defRPr/>
            </a:lvl4pPr>
            <a:lvl5pPr marL="1543050" indent="-171450">
              <a:buFont typeface="Arial" panose="020B0604020202020204" pitchFamily="34" charset="0"/>
              <a:buChar char="¤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30735" y="1975853"/>
            <a:ext cx="3429000" cy="228600"/>
          </a:xfrm>
          <a:prstGeom prst="rect">
            <a:avLst/>
          </a:prstGeom>
        </p:spPr>
        <p:txBody>
          <a:bodyPr/>
          <a:lstStyle/>
          <a:p>
            <a:fld id="{93333F43-3E86-47E4-BFBB-2476D384E1C6}" type="datetime4">
              <a:rPr lang="en-US" smtClean="0"/>
              <a:pPr/>
              <a:t>February 1,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30221" y="2221869"/>
            <a:ext cx="3429000" cy="212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630735" y="1975853"/>
            <a:ext cx="3429000" cy="228600"/>
          </a:xfrm>
          <a:prstGeom prst="rect">
            <a:avLst/>
          </a:prstGeom>
        </p:spPr>
        <p:txBody>
          <a:bodyPr/>
          <a:lstStyle/>
          <a:p>
            <a:fld id="{E29EC054-3869-4501-B163-1BBFDE8DCE04}" type="datetime4">
              <a:rPr lang="en-US" smtClean="0"/>
              <a:pPr/>
              <a:t>February 1,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30221" y="2221869"/>
            <a:ext cx="3429000" cy="2128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41840" y="4909378"/>
            <a:ext cx="802160" cy="234122"/>
          </a:xfrm>
        </p:spPr>
        <p:txBody>
          <a:bodyPr/>
          <a:lstStyle>
            <a:lvl1pPr algn="ctr">
              <a:defRPr/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95A3B2F-9023-58DA-D644-1E3001693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22"/>
          <a:stretch/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955888-D6BB-A64C-6105-BDC7CA6B9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14" y="4824618"/>
            <a:ext cx="514486" cy="23412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algn="ctr"/>
            <a:fld id="{F38DF745-7D3F-47F4-83A3-874385CFAA69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3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E43B03E-C1E7-A827-4DB8-69D873504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14" y="4824618"/>
            <a:ext cx="514486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group of men in chairs in front of a whiteboard&#10;&#10;AI-generated content may be incorrect.">
            <a:extLst>
              <a:ext uri="{FF2B5EF4-FFF2-40B4-BE49-F238E27FC236}">
                <a16:creationId xmlns:a16="http://schemas.microsoft.com/office/drawing/2014/main" id="{C614ECEB-80DA-8BD0-A9C1-882BFF112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3581" b="23188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>
            <a:extLst>
              <a:ext uri="{FF2B5EF4-FFF2-40B4-BE49-F238E27FC236}">
                <a16:creationId xmlns:a16="http://schemas.microsoft.com/office/drawing/2014/main" id="{B06A20CA-39D2-5656-BB92-0907AE1FD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" t="825" r="1961" b="14118"/>
          <a:stretch/>
        </p:blipFill>
        <p:spPr>
          <a:xfrm>
            <a:off x="-36001" y="0"/>
            <a:ext cx="9180001" cy="51435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C635B18-045C-257A-C795-754DFE145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14" y="4824618"/>
            <a:ext cx="514486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5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3EECBDB-26F9-FDFE-7BF1-9B72D2AC1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9514" y="4909378"/>
            <a:ext cx="514486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28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EE2B65C-336D-03D1-CE2F-E0526CE2F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r="459" b="4481"/>
          <a:stretch/>
        </p:blipFill>
        <p:spPr>
          <a:xfrm>
            <a:off x="-44881" y="0"/>
            <a:ext cx="91888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6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5D359CA-250B-F443-F50F-20BA4F6F5A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r="2670" b="11027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69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6D61CD1-49D7-434D-BD86-049B7C728295}"/>
              </a:ext>
            </a:extLst>
          </p:cNvPr>
          <p:cNvSpPr txBox="1">
            <a:spLocks/>
          </p:cNvSpPr>
          <p:nvPr userDrawn="1"/>
        </p:nvSpPr>
        <p:spPr>
          <a:xfrm>
            <a:off x="457200" y="114539"/>
            <a:ext cx="8352000" cy="33779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100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0DE844-299B-734A-B64D-EEEE7023A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1840" y="4909378"/>
            <a:ext cx="802160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F9672-00F0-E579-FEBA-FA0BB33BE5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" b="15604"/>
          <a:stretch>
            <a:fillRect/>
          </a:stretch>
        </p:blipFill>
        <p:spPr>
          <a:xfrm>
            <a:off x="0" y="23247"/>
            <a:ext cx="9144000" cy="512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3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B0DE844-299B-734A-B64D-EEEE7023A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1840" y="4909378"/>
            <a:ext cx="802160" cy="234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group of people sitting at a table on a beach&#10;&#10;AI-generated content may be incorrect.">
            <a:extLst>
              <a:ext uri="{FF2B5EF4-FFF2-40B4-BE49-F238E27FC236}">
                <a16:creationId xmlns:a16="http://schemas.microsoft.com/office/drawing/2014/main" id="{8C176CFC-02F2-8E95-7CF4-985CC9516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1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9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7620000" cy="3377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71209"/>
            <a:ext cx="7620000" cy="3923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7807" y="4866292"/>
            <a:ext cx="479516" cy="23412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0F8E45-502E-C54A-AC0E-0F5CE4E7CB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8" r:id="rId2"/>
    <p:sldLayoutId id="2147483913" r:id="rId3"/>
    <p:sldLayoutId id="2147483929" r:id="rId4"/>
    <p:sldLayoutId id="2147483925" r:id="rId5"/>
    <p:sldLayoutId id="2147483926" r:id="rId6"/>
    <p:sldLayoutId id="2147483927" r:id="rId7"/>
    <p:sldLayoutId id="2147483930" r:id="rId8"/>
    <p:sldLayoutId id="2147483931" r:id="rId9"/>
    <p:sldLayoutId id="2147483932" r:id="rId10"/>
    <p:sldLayoutId id="2147483933" r:id="rId11"/>
    <p:sldLayoutId id="2147483914" r:id="rId12"/>
    <p:sldLayoutId id="2147483918" r:id="rId13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100" b="0" i="0" u="none" kern="1200" cap="all" spc="-45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spcAft>
          <a:spcPts val="450"/>
        </a:spcAft>
        <a:buFont typeface="Arial" pitchFamily="34" charset="0"/>
        <a:buNone/>
        <a:defRPr sz="15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05113" y="547413"/>
            <a:ext cx="3433762" cy="1067075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sz="1400" spc="0" dirty="0" err="1">
                <a:solidFill>
                  <a:schemeClr val="bg1"/>
                </a:solidFill>
                <a:latin typeface="Karnivore Digit" panose="02000400000000000000" pitchFamily="2" charset="0"/>
                <a:cs typeface="Trade Gothic Inline" panose="020F0502020204030204" pitchFamily="34" charset="0"/>
              </a:rPr>
              <a:t>Jahreshauptversammlung</a:t>
            </a:r>
            <a:br>
              <a:rPr lang="en-US" sz="1400" spc="0" dirty="0">
                <a:solidFill>
                  <a:schemeClr val="bg1"/>
                </a:solidFill>
                <a:latin typeface="Karnivore Digit" panose="02000400000000000000" pitchFamily="2" charset="0"/>
                <a:cs typeface="Trade Gothic Inline" panose="020F0502020204030204" pitchFamily="34" charset="0"/>
              </a:rPr>
            </a:br>
            <a:r>
              <a:rPr lang="en-US" sz="1400" spc="0" dirty="0">
                <a:solidFill>
                  <a:schemeClr val="bg1"/>
                </a:solidFill>
                <a:latin typeface="Karnivore Digit" panose="02000400000000000000" pitchFamily="2" charset="0"/>
                <a:cs typeface="Trade Gothic Inline" panose="020F0502020204030204" pitchFamily="34" charset="0"/>
              </a:rPr>
              <a:t>Datum: 31.01.2026</a:t>
            </a:r>
            <a:br>
              <a:rPr lang="en-US" sz="1400" spc="0" dirty="0">
                <a:solidFill>
                  <a:schemeClr val="bg1"/>
                </a:solidFill>
                <a:latin typeface="Karnivore Digit" panose="02000400000000000000" pitchFamily="2" charset="0"/>
                <a:cs typeface="Trade Gothic Inline" panose="020F0502020204030204" pitchFamily="34" charset="0"/>
              </a:rPr>
            </a:br>
            <a:r>
              <a:rPr lang="en-US" sz="1400" spc="0" dirty="0">
                <a:solidFill>
                  <a:schemeClr val="bg1"/>
                </a:solidFill>
                <a:latin typeface="Karnivore Digit" panose="02000400000000000000" pitchFamily="2" charset="0"/>
                <a:cs typeface="Trade Gothic Inline" panose="020F0502020204030204" pitchFamily="34" charset="0"/>
              </a:rPr>
              <a:t>Start: 13:00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B6957A70-157C-172F-2CFA-E28E4AB36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9325" y="4909378"/>
            <a:ext cx="494675" cy="234122"/>
          </a:xfrm>
          <a:noFill/>
        </p:spPr>
        <p:txBody>
          <a:bodyPr/>
          <a:lstStyle/>
          <a:p>
            <a:pPr algn="ctr"/>
            <a:fld id="{F38DF745-7D3F-47F4-83A3-874385CFAA69}" type="slidenum">
              <a:rPr lang="en-US" smtClean="0"/>
              <a:pPr algn="ct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3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18586-0BF3-F195-4279-9C05E8E3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048FEF-D70B-2ED0-9B5B-2532783DC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20952-2934-555B-5A7E-BD843D8B5596}"/>
              </a:ext>
            </a:extLst>
          </p:cNvPr>
          <p:cNvSpPr txBox="1"/>
          <p:nvPr/>
        </p:nvSpPr>
        <p:spPr>
          <a:xfrm>
            <a:off x="836676" y="1285989"/>
            <a:ext cx="7470648" cy="2674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125"/>
              </a:spcAft>
              <a:buNone/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folgenden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Veranstaltungen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2. AH hast du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besucht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Jahreshauptversammlung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Tipkassenleerung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Grillen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Christi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Himmelfahrt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Gambas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essen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Fronleichnam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Rockin'4 Benefit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Familienfest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Kegeln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am 3. Oktober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100"/>
              </a:lnSpc>
              <a:buNone/>
              <a:tabLst>
                <a:tab pos="3419475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Jahresabschlussfeier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6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7FFCB-02AA-C07F-3564-5892BDEC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73ED53-6969-8180-1AE1-1AAC66FA7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C8334F1-33F9-3877-F4BC-2C1B2473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65" y="1311360"/>
            <a:ext cx="75501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Welche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der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folgenden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Veranstaltungen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könnten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aus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deiner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Sicht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gestrichen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werden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</a:b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96D3FF-3A1D-3A72-D831-218BA6E98F17}"/>
              </a:ext>
            </a:extLst>
          </p:cNvPr>
          <p:cNvSpPr txBox="1"/>
          <p:nvPr/>
        </p:nvSpPr>
        <p:spPr>
          <a:xfrm>
            <a:off x="630936" y="1802927"/>
            <a:ext cx="4572000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19475" algn="l"/>
              </a:tabLs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Jahreshauptversammlung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0%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19475" algn="l"/>
              </a:tabLs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Tipkassenleerung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8%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19475" algn="l"/>
              </a:tabLs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Grillen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vor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Christi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Himmelfahrt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16%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19475" algn="l"/>
              </a:tabLs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Gambas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essen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vor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Fronleichnam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8%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19475" algn="l"/>
              </a:tabLs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Rockin'4 Benefit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5%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4B227-C629-31BA-7E2A-81346E1CC8EF}"/>
              </a:ext>
            </a:extLst>
          </p:cNvPr>
          <p:cNvSpPr txBox="1"/>
          <p:nvPr/>
        </p:nvSpPr>
        <p:spPr>
          <a:xfrm>
            <a:off x="5148072" y="1802927"/>
            <a:ext cx="3426208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4463" algn="l"/>
              </a:tabLs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Familienfest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2%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4463" algn="l"/>
              </a:tabLs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Kegeln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am 3. Oktober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2%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4463" algn="l"/>
              </a:tabLst>
            </a:pP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Jahresabschlussfeier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5%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4463" algn="l"/>
              </a:tabLs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Pizza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essen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in der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Kabine</a:t>
            </a:r>
            <a:r>
              <a:rPr lang="en-US" altLang="en-US" sz="1600" dirty="0">
                <a:latin typeface="Arial" panose="020B0604020202020204" pitchFamily="34" charset="0"/>
              </a:rPr>
              <a:t>	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5%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84463" algn="l"/>
              </a:tabLs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Keine	45%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527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3F1B3-2B30-1931-38D2-F01DEB4A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381D12-CE42-19FA-5BED-E6D7408A57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26524-25F9-B786-FC0C-C5BC90286024}"/>
              </a:ext>
            </a:extLst>
          </p:cNvPr>
          <p:cNvSpPr txBox="1"/>
          <p:nvPr/>
        </p:nvSpPr>
        <p:spPr>
          <a:xfrm>
            <a:off x="831427" y="1279881"/>
            <a:ext cx="7498080" cy="1867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125"/>
              </a:spcAft>
              <a:buNone/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Welche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folgenden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Veranstaltungen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könnten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dich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interessieren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ts val="2100"/>
              </a:lnSpc>
              <a:buNone/>
              <a:tabLst>
                <a:tab pos="4000500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Besuch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Moerser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Weihnachtsmarkts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  <a:p>
            <a:pPr algn="l">
              <a:lnSpc>
                <a:spcPts val="2100"/>
              </a:lnSpc>
              <a:buNone/>
              <a:tabLst>
                <a:tab pos="4000500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Besuch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eines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Profi-Fussballspiel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</a:p>
          <a:p>
            <a:pPr algn="l">
              <a:lnSpc>
                <a:spcPts val="2100"/>
              </a:lnSpc>
              <a:buNone/>
              <a:tabLst>
                <a:tab pos="4000500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Bowling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algn="l">
              <a:lnSpc>
                <a:spcPts val="2100"/>
              </a:lnSpc>
              <a:buNone/>
              <a:tabLst>
                <a:tab pos="4000500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Wochenendtour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z.B.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Willingen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  <a:p>
            <a:pPr algn="l">
              <a:lnSpc>
                <a:spcPts val="2100"/>
              </a:lnSpc>
              <a:buNone/>
              <a:tabLst>
                <a:tab pos="4000500" algn="l"/>
              </a:tabLst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Sonstiges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E50C5B5-42A3-2319-FECD-8F880FCFCE43}"/>
              </a:ext>
            </a:extLst>
          </p:cNvPr>
          <p:cNvGrpSpPr/>
          <p:nvPr/>
        </p:nvGrpSpPr>
        <p:grpSpPr>
          <a:xfrm>
            <a:off x="1149722" y="3163865"/>
            <a:ext cx="7479792" cy="669027"/>
            <a:chOff x="1179576" y="3208865"/>
            <a:chExt cx="7479792" cy="66902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0D25C4-59BE-6DA0-4294-EBFCF3397D34}"/>
                </a:ext>
              </a:extLst>
            </p:cNvPr>
            <p:cNvSpPr txBox="1"/>
            <p:nvPr/>
          </p:nvSpPr>
          <p:spPr>
            <a:xfrm>
              <a:off x="6355080" y="3208865"/>
              <a:ext cx="2304288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Zapfdiplom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Issum"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C941E8-B9C4-9792-CE74-983487F0A71F}"/>
                </a:ext>
              </a:extLst>
            </p:cNvPr>
            <p:cNvSpPr txBox="1"/>
            <p:nvPr/>
          </p:nvSpPr>
          <p:spPr>
            <a:xfrm>
              <a:off x="2592324" y="3208865"/>
              <a:ext cx="2980944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Brauerei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Besichtigung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1CD5A3-DBB0-4890-2937-D7705F238C98}"/>
                </a:ext>
              </a:extLst>
            </p:cNvPr>
            <p:cNvSpPr txBox="1"/>
            <p:nvPr/>
          </p:nvSpPr>
          <p:spPr>
            <a:xfrm>
              <a:off x="1433322" y="3539338"/>
              <a:ext cx="3474720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Elfmeterschießen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veranstalten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845D3-10C1-5F2F-DA70-CC91527682BB}"/>
                </a:ext>
              </a:extLst>
            </p:cNvPr>
            <p:cNvSpPr txBox="1"/>
            <p:nvPr/>
          </p:nvSpPr>
          <p:spPr>
            <a:xfrm>
              <a:off x="1179576" y="3208865"/>
              <a:ext cx="1463040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Kartfahren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"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6458F8-1E42-4CEE-1A06-171F3E602A05}"/>
                </a:ext>
              </a:extLst>
            </p:cNvPr>
            <p:cNvSpPr txBox="1"/>
            <p:nvPr/>
          </p:nvSpPr>
          <p:spPr>
            <a:xfrm>
              <a:off x="4715882" y="3538618"/>
              <a:ext cx="3879478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"Reisen 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auch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1600" b="0" i="0" dirty="0" err="1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günstigeren</a:t>
              </a:r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Orten"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C53FBF-40E2-E7A6-84A9-64B51F10F53E}"/>
                </a:ext>
              </a:extLst>
            </p:cNvPr>
            <p:cNvSpPr txBox="1"/>
            <p:nvPr/>
          </p:nvSpPr>
          <p:spPr>
            <a:xfrm>
              <a:off x="5157216" y="3208865"/>
              <a:ext cx="1298448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1600" b="0" i="0" dirty="0">
                  <a:solidFill>
                    <a:srgbClr val="21212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"Sky Tour"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7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27299-ED3F-95B0-3A96-170C40953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F41AC6-DAB9-1BF3-9E8D-1CDC3C3FC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0A3D8-3AC3-8825-4053-D6EF2C2969CA}"/>
              </a:ext>
            </a:extLst>
          </p:cNvPr>
          <p:cNvSpPr txBox="1"/>
          <p:nvPr/>
        </p:nvSpPr>
        <p:spPr>
          <a:xfrm>
            <a:off x="813816" y="1298555"/>
            <a:ext cx="7562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Wünsche, Ideen und </a:t>
            </a:r>
            <a:r>
              <a:rPr lang="en-US" sz="1600" b="1" i="0" dirty="0" err="1">
                <a:solidFill>
                  <a:srgbClr val="32313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Verbesserungsvorschläge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37440-6CDE-48F3-0F89-540BB39350CF}"/>
              </a:ext>
            </a:extLst>
          </p:cNvPr>
          <p:cNvSpPr txBox="1"/>
          <p:nvPr/>
        </p:nvSpPr>
        <p:spPr>
          <a:xfrm>
            <a:off x="978408" y="1765166"/>
            <a:ext cx="5788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effectLst/>
              </a:rPr>
              <a:t>Durch die </a:t>
            </a:r>
            <a:r>
              <a:rPr lang="en-US" sz="1600" b="1" dirty="0" err="1">
                <a:effectLst/>
              </a:rPr>
              <a:t>aktuelle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Meisterrunde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könnte</a:t>
            </a:r>
            <a:r>
              <a:rPr lang="en-US" sz="1600" b="1" dirty="0">
                <a:effectLst/>
              </a:rPr>
              <a:t> man Gambas und </a:t>
            </a:r>
            <a:r>
              <a:rPr lang="en-US" sz="1600" b="1" dirty="0" err="1">
                <a:effectLst/>
              </a:rPr>
              <a:t>grillen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nach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einem</a:t>
            </a:r>
            <a:r>
              <a:rPr lang="en-US" sz="1600" b="1" dirty="0">
                <a:effectLst/>
              </a:rPr>
              <a:t> Spiel </a:t>
            </a:r>
            <a:r>
              <a:rPr lang="en-US" sz="1600" b="1" dirty="0" err="1">
                <a:effectLst/>
              </a:rPr>
              <a:t>planen</a:t>
            </a:r>
            <a:r>
              <a:rPr lang="en-US" sz="1600" b="1" dirty="0">
                <a:effectLst/>
              </a:rPr>
              <a:t>/ </a:t>
            </a:r>
            <a:r>
              <a:rPr lang="en-US" sz="1600" b="1" dirty="0" err="1">
                <a:effectLst/>
              </a:rPr>
              <a:t>durchführen</a:t>
            </a:r>
            <a:r>
              <a:rPr lang="en-US" sz="1600" b="1" dirty="0">
                <a:effectLst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44723-4A7F-DE7A-AD71-A560AAADD3E1}"/>
              </a:ext>
            </a:extLst>
          </p:cNvPr>
          <p:cNvSpPr txBox="1"/>
          <p:nvPr/>
        </p:nvSpPr>
        <p:spPr>
          <a:xfrm>
            <a:off x="978408" y="1765166"/>
            <a:ext cx="66934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 err="1">
                <a:effectLst/>
              </a:rPr>
              <a:t>Im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Großen</a:t>
            </a:r>
            <a:r>
              <a:rPr lang="en-US" sz="1600" b="1" dirty="0">
                <a:effectLst/>
              </a:rPr>
              <a:t> und </a:t>
            </a:r>
            <a:r>
              <a:rPr lang="en-US" sz="1600" b="1" dirty="0" err="1">
                <a:effectLst/>
              </a:rPr>
              <a:t>ganzen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passt</a:t>
            </a:r>
            <a:r>
              <a:rPr lang="en-US" sz="1600" b="1" dirty="0">
                <a:effectLst/>
              </a:rPr>
              <a:t> das für </a:t>
            </a:r>
            <a:r>
              <a:rPr lang="en-US" sz="1600" b="1" dirty="0" err="1">
                <a:effectLst/>
              </a:rPr>
              <a:t>mich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mit</a:t>
            </a:r>
            <a:r>
              <a:rPr lang="en-US" sz="1600" b="1" dirty="0">
                <a:effectLst/>
              </a:rPr>
              <a:t> den </a:t>
            </a:r>
            <a:r>
              <a:rPr lang="en-US" sz="1600" b="1" dirty="0" err="1">
                <a:effectLst/>
              </a:rPr>
              <a:t>ganzen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Veranstaltungen</a:t>
            </a:r>
            <a:r>
              <a:rPr lang="en-US" sz="1600" b="1" dirty="0">
                <a:effectLst/>
              </a:rPr>
              <a:t>. Manche </a:t>
            </a:r>
            <a:r>
              <a:rPr lang="en-US" sz="1600" b="1" dirty="0" err="1">
                <a:effectLst/>
              </a:rPr>
              <a:t>wie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z.B.</a:t>
            </a:r>
            <a:r>
              <a:rPr lang="en-US" sz="1600" b="1" dirty="0">
                <a:effectLst/>
              </a:rPr>
              <a:t> die </a:t>
            </a:r>
            <a:r>
              <a:rPr lang="en-US" sz="1600" b="1" dirty="0" err="1">
                <a:effectLst/>
              </a:rPr>
              <a:t>Jahreshauptversammlung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könnten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zu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Familienfreundlicheren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Zeiten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stattfinden</a:t>
            </a:r>
            <a:r>
              <a:rPr lang="en-US" sz="1600" b="1" dirty="0">
                <a:effectLst/>
              </a:rPr>
              <a:t>. Oder </a:t>
            </a:r>
            <a:r>
              <a:rPr lang="en-US" sz="1600" b="1" dirty="0" err="1">
                <a:effectLst/>
              </a:rPr>
              <a:t>einfach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Mittwochs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nach</a:t>
            </a:r>
            <a:r>
              <a:rPr lang="en-US" sz="1600" b="1" dirty="0">
                <a:effectLst/>
              </a:rPr>
              <a:t> dem Training, </a:t>
            </a:r>
            <a:r>
              <a:rPr lang="en-US" sz="1600" b="1" dirty="0" err="1">
                <a:effectLst/>
              </a:rPr>
              <a:t>wenn</a:t>
            </a:r>
            <a:r>
              <a:rPr lang="en-US" sz="1600" b="1" dirty="0">
                <a:effectLst/>
              </a:rPr>
              <a:t> eh alle da </a:t>
            </a:r>
            <a:r>
              <a:rPr lang="en-US" sz="1600" b="1" dirty="0" err="1">
                <a:effectLst/>
              </a:rPr>
              <a:t>sind</a:t>
            </a:r>
            <a:r>
              <a:rPr lang="en-US" sz="1600" b="1" dirty="0">
                <a:effectLst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05925B-FC7F-7B34-AF9F-0C25C674C2C1}"/>
              </a:ext>
            </a:extLst>
          </p:cNvPr>
          <p:cNvSpPr txBox="1"/>
          <p:nvPr/>
        </p:nvSpPr>
        <p:spPr>
          <a:xfrm>
            <a:off x="969264" y="1765166"/>
            <a:ext cx="653804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 err="1">
                <a:effectLst/>
              </a:rPr>
              <a:t>Respekt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insgesamt</a:t>
            </a:r>
            <a:r>
              <a:rPr lang="en-US" sz="1600" b="1" dirty="0">
                <a:effectLst/>
              </a:rPr>
              <a:t>. Alle </a:t>
            </a:r>
            <a:r>
              <a:rPr lang="en-US" sz="1600" b="1" dirty="0" err="1">
                <a:effectLst/>
              </a:rPr>
              <a:t>Auswechselspieler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einwechseln</a:t>
            </a:r>
            <a:r>
              <a:rPr lang="en-US" sz="1600" b="1" dirty="0">
                <a:effectLst/>
              </a:rPr>
              <a:t>, da manche nicht </a:t>
            </a:r>
            <a:r>
              <a:rPr lang="en-US" sz="1600" b="1" dirty="0" err="1">
                <a:effectLst/>
              </a:rPr>
              <a:t>ihre</a:t>
            </a:r>
            <a:r>
              <a:rPr lang="en-US" sz="1600" b="1" dirty="0">
                <a:effectLst/>
              </a:rPr>
              <a:t> Meinung </a:t>
            </a:r>
            <a:r>
              <a:rPr lang="en-US" sz="1600" b="1" dirty="0" err="1">
                <a:effectLst/>
              </a:rPr>
              <a:t>sagen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können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wenn</a:t>
            </a:r>
            <a:r>
              <a:rPr lang="en-US" sz="1600" b="1" dirty="0">
                <a:effectLst/>
              </a:rPr>
              <a:t> Sie nicht </a:t>
            </a:r>
            <a:r>
              <a:rPr lang="en-US" sz="1600" b="1" dirty="0" err="1">
                <a:effectLst/>
              </a:rPr>
              <a:t>eingewechselt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werden</a:t>
            </a:r>
            <a:r>
              <a:rPr lang="en-US" sz="1600" b="1" dirty="0">
                <a:effectLst/>
              </a:rPr>
              <a:t>. </a:t>
            </a:r>
            <a:r>
              <a:rPr lang="en-US" sz="1600" b="1" dirty="0" err="1">
                <a:effectLst/>
              </a:rPr>
              <a:t>Ggf</a:t>
            </a:r>
            <a:r>
              <a:rPr lang="en-US" sz="1600" b="1" dirty="0">
                <a:effectLst/>
              </a:rPr>
              <a:t>. </a:t>
            </a:r>
            <a:r>
              <a:rPr lang="en-US" sz="1600" b="1" dirty="0" err="1">
                <a:effectLst/>
              </a:rPr>
              <a:t>Trainingseinheiten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einführen</a:t>
            </a:r>
            <a:r>
              <a:rPr lang="en-US" sz="1600" b="1" dirty="0">
                <a:effectLst/>
              </a:rPr>
              <a:t>. </a:t>
            </a:r>
            <a:r>
              <a:rPr lang="en-US" sz="1600" b="1" dirty="0" err="1">
                <a:effectLst/>
              </a:rPr>
              <a:t>Sich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besser</a:t>
            </a:r>
            <a:r>
              <a:rPr lang="en-US" sz="1600" b="1" dirty="0">
                <a:effectLst/>
              </a:rPr>
              <a:t> auf die </a:t>
            </a:r>
            <a:r>
              <a:rPr lang="en-US" sz="1600" b="1" dirty="0" err="1">
                <a:effectLst/>
              </a:rPr>
              <a:t>Spiele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vorbereiten</a:t>
            </a:r>
            <a:r>
              <a:rPr lang="en-US" sz="1600" b="1" dirty="0">
                <a:effectLst/>
              </a:rPr>
              <a:t>. Mehr </a:t>
            </a:r>
            <a:r>
              <a:rPr lang="en-US" sz="1600" b="1" dirty="0" err="1">
                <a:effectLst/>
              </a:rPr>
              <a:t>abspielen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als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nur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alleine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zu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spielen</a:t>
            </a:r>
            <a:r>
              <a:rPr lang="en-US" sz="1600" b="1" dirty="0">
                <a:effectLst/>
              </a:rPr>
              <a:t>. Beim Training nicht </a:t>
            </a:r>
            <a:r>
              <a:rPr lang="en-US" sz="1600" b="1" dirty="0" err="1">
                <a:effectLst/>
              </a:rPr>
              <a:t>viel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schreien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diskutieren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oder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anderen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sagen</a:t>
            </a:r>
            <a:r>
              <a:rPr lang="en-US" sz="1600" b="1" dirty="0">
                <a:effectLst/>
              </a:rPr>
              <a:t> was Sie </a:t>
            </a:r>
            <a:r>
              <a:rPr lang="en-US" sz="1600" b="1" dirty="0" err="1">
                <a:effectLst/>
              </a:rPr>
              <a:t>machen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sollen</a:t>
            </a:r>
            <a:r>
              <a:rPr lang="en-US" sz="1600" b="1" dirty="0">
                <a:effectLst/>
              </a:rPr>
              <a:t>, da </a:t>
            </a:r>
            <a:r>
              <a:rPr lang="en-US" sz="1600" b="1" dirty="0" err="1">
                <a:effectLst/>
              </a:rPr>
              <a:t>jeder</a:t>
            </a:r>
            <a:r>
              <a:rPr lang="en-US" sz="1600" b="1" dirty="0">
                <a:effectLst/>
              </a:rPr>
              <a:t> mal von </a:t>
            </a:r>
            <a:r>
              <a:rPr lang="en-US" sz="1600" b="1" dirty="0" err="1">
                <a:effectLst/>
              </a:rPr>
              <a:t>uns</a:t>
            </a:r>
            <a:r>
              <a:rPr lang="en-US" sz="1600" b="1" dirty="0">
                <a:effectLst/>
              </a:rPr>
              <a:t> Fehler </a:t>
            </a:r>
            <a:r>
              <a:rPr lang="en-US" sz="1600" b="1" dirty="0" err="1">
                <a:effectLst/>
              </a:rPr>
              <a:t>macht</a:t>
            </a:r>
            <a:r>
              <a:rPr lang="en-US" sz="1600" b="1" dirty="0"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6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>
            <a:extLst>
              <a:ext uri="{FF2B5EF4-FFF2-40B4-BE49-F238E27FC236}">
                <a16:creationId xmlns:a16="http://schemas.microsoft.com/office/drawing/2014/main" id="{24F0F80F-A9CC-2BFD-8C83-D743E051E1F2}"/>
              </a:ext>
            </a:extLst>
          </p:cNvPr>
          <p:cNvSpPr txBox="1"/>
          <p:nvPr/>
        </p:nvSpPr>
        <p:spPr>
          <a:xfrm>
            <a:off x="3399631" y="1110489"/>
            <a:ext cx="5497032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Gute Trainingsbeteiligung.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Die neuen Spieler haben sich gut integriert.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Ab 12 Personen trainieren wir auf dem großen Platz.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Die Leibchen werden reihum gewaschen!!!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Zu- &amp; Absagen bis 16:30 Uhr angeben.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Neue Spieler sind herzlich willkommen, müssen zu den Werten unseres Teams passen.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Einteilung der Trainingsmannschaften erfolgt vom:</a:t>
            </a:r>
            <a:b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</a:br>
            <a:r>
              <a:rPr lang="de-DE" sz="1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Kapitän - Co Kapitän - Trainer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C424E02-ACA7-2A47-2CB9-7DA8FAB2481E}"/>
              </a:ext>
            </a:extLst>
          </p:cNvPr>
          <p:cNvSpPr txBox="1">
            <a:spLocks/>
          </p:cNvSpPr>
          <p:nvPr/>
        </p:nvSpPr>
        <p:spPr>
          <a:xfrm>
            <a:off x="1143000" y="114539"/>
            <a:ext cx="6967105" cy="337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bg1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E3494042-7E75-BB7C-E24B-F43747EE4116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7556224" cy="337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Training</a:t>
            </a:r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5748C0BD-9CA7-1830-8B16-0CA649519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8649326" y="4909378"/>
            <a:ext cx="494674" cy="234122"/>
          </a:xfrm>
          <a:noFill/>
        </p:spPr>
        <p:txBody>
          <a:bodyPr/>
          <a:lstStyle/>
          <a:p>
            <a:pPr algn="ctr"/>
            <a:fld id="{F38DF745-7D3F-47F4-83A3-874385CFAA69}" type="slidenum">
              <a:rPr lang="en-US" smtClean="0"/>
              <a:pPr algn="ct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38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050268" y="372140"/>
            <a:ext cx="4014585" cy="3196943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 anchor="ctr">
            <a:no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Ü32 Hallenstadtpokal Platz 2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(1 Sieg, 1 Niederl. und 3 Remis).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Vereinsinterne Turnier Platz 1 (5 Sieg).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Viele passive und ehemaliger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Mitglieder vor Ort.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Am 18. &amp; 19.7. Elfmeter-Turnier in der Eifel.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b="1" dirty="0">
                <a:solidFill>
                  <a:schemeClr val="bg1"/>
                </a:solidFill>
              </a:rPr>
              <a:t>Termin Hallenstadtpokal 28.3.26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in Kapellen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50453BB6-7CB8-A58B-0B53-2BC66A64341D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7556224" cy="337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Turniere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82405F4-CF3D-A0D9-D6B8-228B71729C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9325" y="4909378"/>
            <a:ext cx="494675" cy="234122"/>
          </a:xfrm>
          <a:noFill/>
        </p:spPr>
        <p:txBody>
          <a:bodyPr/>
          <a:lstStyle/>
          <a:p>
            <a:pPr algn="ctr"/>
            <a:fld id="{F38DF745-7D3F-47F4-83A3-874385CFAA69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18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8C022-22F7-07F6-E92E-330ED046D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1">
            <a:extLst>
              <a:ext uri="{FF2B5EF4-FFF2-40B4-BE49-F238E27FC236}">
                <a16:creationId xmlns:a16="http://schemas.microsoft.com/office/drawing/2014/main" id="{7B10F79D-9463-391F-7570-97E575E6E901}"/>
              </a:ext>
            </a:extLst>
          </p:cNvPr>
          <p:cNvSpPr txBox="1"/>
          <p:nvPr/>
        </p:nvSpPr>
        <p:spPr>
          <a:xfrm>
            <a:off x="3212318" y="3131999"/>
            <a:ext cx="2792242" cy="1896961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500" b="1" dirty="0">
                <a:solidFill>
                  <a:schemeClr val="bg1"/>
                </a:solidFill>
              </a:rPr>
              <a:t>Freundschaftsspiele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RW Moers : 2. AH 0:5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500" dirty="0" err="1">
                <a:solidFill>
                  <a:schemeClr val="bg1"/>
                </a:solidFill>
              </a:rPr>
              <a:t>SuS</a:t>
            </a:r>
            <a:r>
              <a:rPr lang="de-DE" sz="1500" dirty="0">
                <a:solidFill>
                  <a:schemeClr val="bg1"/>
                </a:solidFill>
              </a:rPr>
              <a:t> Rayen : 2. AH 2:2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2. AH : 2. Mannschaft 3:0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GSV Moers : 2. AH 5:5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101FC-3D74-7BE7-E47D-A79DA16C42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49325" y="4909378"/>
            <a:ext cx="494674" cy="234122"/>
          </a:xfrm>
          <a:noFill/>
        </p:spPr>
        <p:txBody>
          <a:bodyPr/>
          <a:lstStyle/>
          <a:p>
            <a:pPr algn="ctr"/>
            <a:fld id="{F38DF745-7D3F-47F4-83A3-874385CFAA69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6D224-6332-2C08-9B11-89A13D0ED86E}"/>
              </a:ext>
            </a:extLst>
          </p:cNvPr>
          <p:cNvSpPr txBox="1"/>
          <p:nvPr/>
        </p:nvSpPr>
        <p:spPr>
          <a:xfrm>
            <a:off x="72879" y="3132000"/>
            <a:ext cx="2792241" cy="66941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500" b="1" dirty="0">
                <a:solidFill>
                  <a:schemeClr val="bg1"/>
                </a:solidFill>
              </a:rPr>
              <a:t>Ü32 Pokalrunde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2AH : Rumelner TV 0:3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C82BD-98D4-B653-545E-8D8F68D43B37}"/>
              </a:ext>
            </a:extLst>
          </p:cNvPr>
          <p:cNvSpPr txBox="1"/>
          <p:nvPr/>
        </p:nvSpPr>
        <p:spPr>
          <a:xfrm>
            <a:off x="3287498" y="2337525"/>
            <a:ext cx="2569003" cy="584775"/>
          </a:xfrm>
          <a:prstGeom prst="rect">
            <a:avLst/>
          </a:prstGeom>
          <a:solidFill>
            <a:schemeClr val="tx1">
              <a:alpha val="49437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Torschützenkönig 2025</a:t>
            </a:r>
            <a:endParaRPr lang="de-DE" sz="1600" dirty="0">
              <a:solidFill>
                <a:schemeClr val="bg1"/>
              </a:solidFill>
            </a:endParaRPr>
          </a:p>
          <a:p>
            <a:pPr algn="ctr">
              <a:buClr>
                <a:schemeClr val="tx2"/>
              </a:buClr>
            </a:pPr>
            <a:r>
              <a:rPr lang="de-DE" sz="1600" dirty="0">
                <a:solidFill>
                  <a:schemeClr val="bg1"/>
                </a:solidFill>
              </a:rPr>
              <a:t>Dennis Schmidt 14 Toren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8DA54E-7096-5F2A-11C7-DA35696D5475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4412973" cy="337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Spiele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EE4211B-ACA6-0870-D5B7-C80F0E51A79A}"/>
              </a:ext>
            </a:extLst>
          </p:cNvPr>
          <p:cNvSpPr txBox="1"/>
          <p:nvPr/>
        </p:nvSpPr>
        <p:spPr>
          <a:xfrm>
            <a:off x="6351758" y="3132000"/>
            <a:ext cx="2792241" cy="143449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500" b="1" dirty="0">
                <a:solidFill>
                  <a:schemeClr val="bg1"/>
                </a:solidFill>
              </a:rPr>
              <a:t>Ü32 Spielrunde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VfL Repelen : 2. AH 2:2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2.AH : Rumelner TV 5:3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500" dirty="0">
                <a:solidFill>
                  <a:schemeClr val="bg1"/>
                </a:solidFill>
              </a:rPr>
              <a:t>2.AH : TuS Baerl 4:2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511F991-1409-82C2-2800-828B10C54A33}"/>
              </a:ext>
            </a:extLst>
          </p:cNvPr>
          <p:cNvSpPr txBox="1"/>
          <p:nvPr/>
        </p:nvSpPr>
        <p:spPr>
          <a:xfrm>
            <a:off x="9175052" y="2590180"/>
            <a:ext cx="6886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18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Spiele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 – 10 Siege – 2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Niederlagen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 – 6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Unentschieden</a:t>
            </a:r>
            <a:endParaRPr lang="en-US" sz="1600" dirty="0">
              <a:solidFill>
                <a:schemeClr val="bg1">
                  <a:lumMod val="85000"/>
                </a:schemeClr>
              </a:solidFill>
              <a:latin typeface="Karnivore Digit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99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1C86D-873F-AB19-E4C5-B355372E1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B286691-2F3A-91E0-A7BC-1F9C06FF9D2D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4465439" cy="3377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Spiele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0F69186-CC69-0600-A6D2-E3634E21A976}"/>
              </a:ext>
            </a:extLst>
          </p:cNvPr>
          <p:cNvSpPr txBox="1"/>
          <p:nvPr/>
        </p:nvSpPr>
        <p:spPr>
          <a:xfrm>
            <a:off x="42392" y="2602030"/>
            <a:ext cx="3151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Danke an alle Supporter!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3665240-6A4C-2B51-0C07-36E1A46A6605}"/>
              </a:ext>
            </a:extLst>
          </p:cNvPr>
          <p:cNvSpPr txBox="1"/>
          <p:nvPr/>
        </p:nvSpPr>
        <p:spPr>
          <a:xfrm>
            <a:off x="6303492" y="2602030"/>
            <a:ext cx="2840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Karnivore Digit" panose="02000400000000000000" pitchFamily="2" charset="0"/>
              </a:rPr>
              <a:t>Danke an alle Supporter! 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517F8196-35B4-7BF8-FD38-739F8D83407F}"/>
              </a:ext>
            </a:extLst>
          </p:cNvPr>
          <p:cNvGrpSpPr/>
          <p:nvPr/>
        </p:nvGrpSpPr>
        <p:grpSpPr>
          <a:xfrm>
            <a:off x="693773" y="3061883"/>
            <a:ext cx="7802227" cy="2007703"/>
            <a:chOff x="693773" y="3061883"/>
            <a:chExt cx="7802227" cy="2007703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8178406-B70F-CED9-6C97-4A08D01A9DE1}"/>
                </a:ext>
              </a:extLst>
            </p:cNvPr>
            <p:cNvSpPr txBox="1"/>
            <p:nvPr/>
          </p:nvSpPr>
          <p:spPr>
            <a:xfrm>
              <a:off x="693773" y="3061883"/>
              <a:ext cx="3492000" cy="6480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sz="16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Spieltag 4</a:t>
              </a:r>
              <a:r>
                <a:rPr lang="de-DE" sz="1600" b="0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– Mittwoch 04.02.26</a:t>
              </a:r>
              <a:br>
                <a:rPr lang="de-DE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6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MSV Moers : FC Meerfeld</a:t>
              </a:r>
              <a:endPara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6C2E37FD-3F75-295B-C565-A14163F7509E}"/>
                </a:ext>
              </a:extLst>
            </p:cNvPr>
            <p:cNvSpPr txBox="1"/>
            <p:nvPr/>
          </p:nvSpPr>
          <p:spPr>
            <a:xfrm>
              <a:off x="693773" y="3741735"/>
              <a:ext cx="3492000" cy="6480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Spieltag 5</a:t>
              </a:r>
              <a: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  <a:t> – Mittwoch 25.02.26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FC Meerfeld : TV Asberg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A9AEED6-73FE-6A91-A02E-D5A84600914B}"/>
                </a:ext>
              </a:extLst>
            </p:cNvPr>
            <p:cNvSpPr txBox="1"/>
            <p:nvPr/>
          </p:nvSpPr>
          <p:spPr>
            <a:xfrm>
              <a:off x="693773" y="4421586"/>
              <a:ext cx="3492000" cy="648000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Spieltag 6</a:t>
              </a:r>
              <a: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  <a:t> – Mittwoch 25.03.26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SV Haesen/</a:t>
              </a:r>
              <a:r>
                <a:rPr lang="de-DE" b="1" i="0" dirty="0" err="1">
                  <a:solidFill>
                    <a:schemeClr val="bg1"/>
                  </a:solidFill>
                  <a:effectLst/>
                  <a:latin typeface="-apple-system"/>
                </a:rPr>
                <a:t>Hochh</a:t>
              </a:r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. : FC Meerfeld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CBF6666-5854-F760-2DAD-53E995A97B10}"/>
                </a:ext>
              </a:extLst>
            </p:cNvPr>
            <p:cNvSpPr txBox="1"/>
            <p:nvPr/>
          </p:nvSpPr>
          <p:spPr>
            <a:xfrm>
              <a:off x="5004000" y="3063553"/>
              <a:ext cx="3492000" cy="646331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Spieltag 7</a:t>
              </a:r>
              <a: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  <a:t> – Mittwoch 22.04.26</a:t>
              </a:r>
              <a:b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</a:br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FC Meerfeld : VfL Rheinhausen</a:t>
              </a:r>
              <a:endParaRPr lang="de-DE" b="0" i="0" dirty="0">
                <a:solidFill>
                  <a:schemeClr val="bg1"/>
                </a:solidFill>
                <a:effectLst/>
                <a:latin typeface="-apple-system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4DAFD54-5699-F86D-BE87-4A0598347E86}"/>
                </a:ext>
              </a:extLst>
            </p:cNvPr>
            <p:cNvSpPr txBox="1"/>
            <p:nvPr/>
          </p:nvSpPr>
          <p:spPr>
            <a:xfrm>
              <a:off x="5004000" y="3743404"/>
              <a:ext cx="3492000" cy="646331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Spieltag 8</a:t>
              </a:r>
              <a: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  <a:t> – Mittwoch 27.05.26</a:t>
              </a:r>
              <a:b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</a:br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FC Neukirchen-Vluyn : FC Meerfeld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CB76432-E867-80EC-27B8-69A7F4A744F1}"/>
                </a:ext>
              </a:extLst>
            </p:cNvPr>
            <p:cNvSpPr txBox="1"/>
            <p:nvPr/>
          </p:nvSpPr>
          <p:spPr>
            <a:xfrm>
              <a:off x="5004000" y="4423255"/>
              <a:ext cx="3492000" cy="646331"/>
            </a:xfrm>
            <a:prstGeom prst="rect">
              <a:avLst/>
            </a:prstGeom>
            <a:solidFill>
              <a:schemeClr val="tx1">
                <a:alpha val="2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Spieltag 9</a:t>
              </a:r>
              <a:r>
                <a:rPr lang="de-DE" b="0" i="0" dirty="0">
                  <a:solidFill>
                    <a:schemeClr val="bg1"/>
                  </a:solidFill>
                  <a:effectLst/>
                  <a:latin typeface="-apple-system"/>
                </a:rPr>
                <a:t> – Mittwoch 17.06.26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b="1" i="0" dirty="0">
                  <a:solidFill>
                    <a:schemeClr val="bg1"/>
                  </a:solidFill>
                  <a:effectLst/>
                  <a:latin typeface="-apple-system"/>
                </a:rPr>
                <a:t>FC Meerfeld : TV Kapellen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4DAC6D0A-7BFE-E339-1186-82645A6ED11C}"/>
              </a:ext>
            </a:extLst>
          </p:cNvPr>
          <p:cNvGrpSpPr/>
          <p:nvPr/>
        </p:nvGrpSpPr>
        <p:grpSpPr>
          <a:xfrm>
            <a:off x="4185773" y="513224"/>
            <a:ext cx="4837863" cy="2396583"/>
            <a:chOff x="2439773" y="2170490"/>
            <a:chExt cx="4837863" cy="2396583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67D9B82-763F-C794-1D50-413067290E1C}"/>
                </a:ext>
              </a:extLst>
            </p:cNvPr>
            <p:cNvSpPr txBox="1"/>
            <p:nvPr/>
          </p:nvSpPr>
          <p:spPr>
            <a:xfrm>
              <a:off x="3217401" y="2170490"/>
              <a:ext cx="28128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 w="28575">
                    <a:solidFill>
                      <a:schemeClr val="bg1"/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/>
                  <a:latin typeface="Anton" pitchFamily="2" charset="77"/>
                </a:rPr>
                <a:t>WICHTIG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8A7BCFD-5C6B-2B77-4BC2-04093A583303}"/>
                </a:ext>
              </a:extLst>
            </p:cNvPr>
            <p:cNvSpPr txBox="1"/>
            <p:nvPr/>
          </p:nvSpPr>
          <p:spPr>
            <a:xfrm>
              <a:off x="2439773" y="2864106"/>
              <a:ext cx="4837863" cy="170296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3810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de-DE" dirty="0">
                  <a:solidFill>
                    <a:schemeClr val="bg1"/>
                  </a:solidFill>
                </a:rPr>
                <a:t>Online Spielberichtpflicht vom DFB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de-DE" dirty="0">
                  <a:solidFill>
                    <a:schemeClr val="bg1"/>
                  </a:solidFill>
                </a:rPr>
                <a:t>Eine Stunde vor Spielbeginn online sein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de-DE" dirty="0">
                  <a:solidFill>
                    <a:schemeClr val="bg1"/>
                  </a:solidFill>
                </a:rPr>
                <a:t>Wer nicht gemeldet ist darf NICHT spielen!</a:t>
              </a:r>
            </a:p>
            <a:p>
              <a:pPr marL="285750" indent="-285750">
                <a:lnSpc>
                  <a:spcPct val="150000"/>
                </a:lnSpc>
                <a:buFont typeface="Wingdings" pitchFamily="2" charset="2"/>
                <a:buChar char="§"/>
              </a:pPr>
              <a:r>
                <a:rPr lang="de-DE" dirty="0">
                  <a:solidFill>
                    <a:schemeClr val="bg1"/>
                  </a:solidFill>
                </a:rPr>
                <a:t>5€ Strafe für fehlende Jacke beim Spiel!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AA1D7D1-D3D9-9341-AE7E-781A430D9123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5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football&#10;&#10;AI-generated content may be incorrect.">
            <a:extLst>
              <a:ext uri="{FF2B5EF4-FFF2-40B4-BE49-F238E27FC236}">
                <a16:creationId xmlns:a16="http://schemas.microsoft.com/office/drawing/2014/main" id="{2DBEF3C5-12E9-DB8A-D72B-D57060D554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2" b="765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D25DB8-C429-B3B4-4E88-69098208B501}"/>
              </a:ext>
            </a:extLst>
          </p:cNvPr>
          <p:cNvSpPr txBox="1"/>
          <p:nvPr/>
        </p:nvSpPr>
        <p:spPr>
          <a:xfrm>
            <a:off x="4340433" y="886417"/>
            <a:ext cx="4667587" cy="3370666"/>
          </a:xfrm>
          <a:prstGeom prst="rect">
            <a:avLst/>
          </a:prstGeom>
          <a:solidFill>
            <a:srgbClr val="005000">
              <a:alpha val="59034"/>
            </a:srgbClr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Familienfest 2025 auf dem Sportplatz.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Auf- und Abbau lief sehr gut.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Wenig passive und ehemalige Mitglieder dabei! </a:t>
            </a:r>
            <a:b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</a:br>
            <a:r>
              <a:rPr lang="de-DE" sz="1600" i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Gibt es Gründe dafür?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Alle ehemalige und passiven sind recht herzlich eingeladen.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Termin: </a:t>
            </a:r>
            <a:r>
              <a:rPr lang="de-DE" sz="1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29.8.2026 </a:t>
            </a:r>
            <a:br>
              <a:rPr lang="de-DE" sz="1600" b="1" u="sng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</a:br>
            <a:r>
              <a:rPr lang="de-DE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</a:rPr>
              <a:t>Letzter Samstag der Sommerferien.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77E2713-04F8-DC62-FED4-B64682A8C185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5387334" cy="337798"/>
          </a:xfrm>
          <a:prstGeom prst="rect">
            <a:avLst/>
          </a:prstGeom>
          <a:solidFill>
            <a:srgbClr val="102609">
              <a:alpha val="40084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Familienfest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30862D4-544C-EC08-7BF1-B5EBABFBB33A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32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42075" y="3384658"/>
            <a:ext cx="4259849" cy="1644303"/>
          </a:xfrm>
          <a:prstGeom prst="rect">
            <a:avLst/>
          </a:prstGeom>
          <a:solidFill>
            <a:schemeClr val="tx1">
              <a:alpha val="29975"/>
            </a:schemeClr>
          </a:solidFill>
        </p:spPr>
        <p:txBody>
          <a:bodyPr wrap="square" rtlCol="0">
            <a:no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Traditionell im Füllort in Neukirchen-Vluyn.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Viele Teilnehmer der 2. Alten Herren.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Wenig Beteiligung von den Aktiven.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DFB Pokalfinale Pfingstsamstag </a:t>
            </a:r>
            <a:r>
              <a:rPr lang="de-DE" sz="1600" b="1" dirty="0">
                <a:solidFill>
                  <a:schemeClr val="bg1"/>
                </a:solidFill>
              </a:rPr>
              <a:t>23.5.26.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6F1A87C3-5F81-79DC-FBCA-8B266CCF60EB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4962938" cy="337798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Tippkasse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E8C301-412B-6079-F8DA-72B90D3E28B6}"/>
              </a:ext>
            </a:extLst>
          </p:cNvPr>
          <p:cNvSpPr txBox="1"/>
          <p:nvPr/>
        </p:nvSpPr>
        <p:spPr>
          <a:xfrm>
            <a:off x="2564968" y="2784679"/>
            <a:ext cx="4167951" cy="365760"/>
          </a:xfrm>
          <a:prstGeom prst="rect">
            <a:avLst/>
          </a:prstGeom>
          <a:solidFill>
            <a:schemeClr val="tx1"/>
          </a:solidFill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nton" pitchFamily="2" charset="77"/>
              </a:rPr>
              <a:t>### Heino hat </a:t>
            </a:r>
            <a:r>
              <a:rPr lang="en-US" dirty="0" err="1">
                <a:solidFill>
                  <a:schemeClr val="bg1"/>
                </a:solidFill>
                <a:latin typeface="Anton" pitchFamily="2" charset="77"/>
              </a:rPr>
              <a:t>Hochzeitstag</a:t>
            </a:r>
            <a:r>
              <a:rPr lang="en-US" dirty="0">
                <a:solidFill>
                  <a:schemeClr val="bg1"/>
                </a:solidFill>
                <a:latin typeface="Anton" pitchFamily="2" charset="77"/>
              </a:rPr>
              <a:t> ###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57853EE-9079-0DB2-28EF-D14BB80B9237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0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E946DB-17BB-B27A-43A1-287E3A260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" b="628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F762577-9443-06F9-059B-9DC9935ED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9325" y="4909378"/>
            <a:ext cx="494675" cy="234122"/>
          </a:xfrm>
          <a:noFill/>
        </p:spPr>
        <p:txBody>
          <a:bodyPr/>
          <a:lstStyle/>
          <a:p>
            <a:pPr algn="ctr"/>
            <a:fld id="{F38DF745-7D3F-47F4-83A3-874385CFAA69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5BBFE78-AE72-BE9A-5FC1-9F369366540E}"/>
              </a:ext>
            </a:extLst>
          </p:cNvPr>
          <p:cNvSpPr txBox="1"/>
          <p:nvPr/>
        </p:nvSpPr>
        <p:spPr>
          <a:xfrm>
            <a:off x="1628512" y="1362321"/>
            <a:ext cx="3031505" cy="189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Begrüßung und Protokoll</a:t>
            </a:r>
          </a:p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Umfrageergebnisse</a:t>
            </a:r>
          </a:p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Werte der 2. Alten Herren</a:t>
            </a:r>
          </a:p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Rückblick und Vorschau</a:t>
            </a:r>
          </a:p>
          <a:p>
            <a:pPr marL="600075" lvl="1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Training &amp; Spiele</a:t>
            </a:r>
          </a:p>
          <a:p>
            <a:pPr marL="600075" lvl="1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Veranstaltungen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AB694D-7D8C-4625-EFA0-2750505AE5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10" y="2709143"/>
            <a:ext cx="718178" cy="92787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73FD37-D0E7-70FE-B196-FA66A3A1D5FC}"/>
              </a:ext>
            </a:extLst>
          </p:cNvPr>
          <p:cNvSpPr txBox="1"/>
          <p:nvPr/>
        </p:nvSpPr>
        <p:spPr>
          <a:xfrm>
            <a:off x="1520740" y="918558"/>
            <a:ext cx="60780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  <a:buSzPct val="90000"/>
              <a:tabLst>
                <a:tab pos="467916" algn="l"/>
              </a:tabLst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AGENDA der JHV 2026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A07742-C74A-5228-A1B5-3154B3DDA024}"/>
              </a:ext>
            </a:extLst>
          </p:cNvPr>
          <p:cNvSpPr txBox="1"/>
          <p:nvPr/>
        </p:nvSpPr>
        <p:spPr>
          <a:xfrm>
            <a:off x="4660017" y="1362321"/>
            <a:ext cx="3031505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50"/>
              </a:spcAft>
              <a:buSzPct val="90000"/>
              <a:buFont typeface="+mj-lt"/>
              <a:buAutoNum type="arabicPeriod" startAt="5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Finanzielles</a:t>
            </a:r>
          </a:p>
          <a:p>
            <a:pPr marL="600075" lvl="1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Ausgaben &amp; Einnahmen</a:t>
            </a:r>
          </a:p>
          <a:p>
            <a:pPr marL="600075" lvl="1" indent="-257175">
              <a:spcAft>
                <a:spcPts val="450"/>
              </a:spcAft>
              <a:buSzPct val="90000"/>
              <a:buFont typeface="+mj-lt"/>
              <a:buAutoNum type="arabicPeriod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Lottokasse</a:t>
            </a:r>
          </a:p>
          <a:p>
            <a:pPr marL="342900" indent="-342900">
              <a:spcAft>
                <a:spcPts val="450"/>
              </a:spcAft>
              <a:buSzPct val="90000"/>
              <a:buFont typeface="+mj-lt"/>
              <a:buAutoNum type="arabicPeriod" startAt="6"/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Aufnahmen/ Abgänge</a:t>
            </a:r>
          </a:p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 startAt="6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Neuwahlen</a:t>
            </a:r>
          </a:p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 startAt="6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Digitales</a:t>
            </a:r>
          </a:p>
          <a:p>
            <a:pPr marL="257175" indent="-257175">
              <a:spcAft>
                <a:spcPts val="450"/>
              </a:spcAft>
              <a:buSzPct val="90000"/>
              <a:buFont typeface="+mj-lt"/>
              <a:buAutoNum type="arabicPeriod" startAt="6"/>
              <a:tabLst>
                <a:tab pos="467916" algn="l"/>
              </a:tabLst>
            </a:pPr>
            <a:r>
              <a:rPr lang="de-DE" sz="1600" dirty="0">
                <a:solidFill>
                  <a:schemeClr val="bg1">
                    <a:lumMod val="95000"/>
                  </a:schemeClr>
                </a:solidFill>
                <a:latin typeface="Bradley Hand" pitchFamily="2" charset="77"/>
                <a:cs typeface="Adlery Pro" pitchFamily="2" charset="77"/>
              </a:rPr>
              <a:t>Sonstiges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Bradley Hand" pitchFamily="2" charset="77"/>
              <a:cs typeface="Adlery Pr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927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CC94-84FA-CD82-7250-6262CE7FB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566DB53-6CEB-4E82-7079-3A804D2FF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r="1346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5AC50-5F27-38B5-FB51-C54A35431EAE}"/>
              </a:ext>
            </a:extLst>
          </p:cNvPr>
          <p:cNvSpPr txBox="1"/>
          <p:nvPr/>
        </p:nvSpPr>
        <p:spPr>
          <a:xfrm>
            <a:off x="5428593" y="1169380"/>
            <a:ext cx="3587816" cy="2262671"/>
          </a:xfrm>
          <a:prstGeom prst="rect">
            <a:avLst/>
          </a:prstGeom>
          <a:solidFill>
            <a:srgbClr val="005000">
              <a:alpha val="39953"/>
            </a:srgbClr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13.5.2026 (vor Chr. Himmelfahrt)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ggf. ein Spiel mit anschließendem Grillabend.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Am 3.6.2026 (vor Fronleichnam)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ggf. ein Spiel mit anschließendem Gambas </a:t>
            </a:r>
            <a:r>
              <a:rPr lang="de-DE" sz="1600">
                <a:solidFill>
                  <a:schemeClr val="bg1"/>
                </a:solidFill>
              </a:rPr>
              <a:t>essen.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B1BDE3A-4217-36B4-D920-8BE2EFF43076}"/>
              </a:ext>
            </a:extLst>
          </p:cNvPr>
          <p:cNvSpPr txBox="1">
            <a:spLocks/>
          </p:cNvSpPr>
          <p:nvPr/>
        </p:nvSpPr>
        <p:spPr>
          <a:xfrm>
            <a:off x="159026" y="114539"/>
            <a:ext cx="6809333" cy="337798"/>
          </a:xfrm>
          <a:prstGeom prst="rect">
            <a:avLst/>
          </a:prstGeom>
          <a:solidFill>
            <a:srgbClr val="102609">
              <a:alpha val="40084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– After-Training-</a:t>
            </a:r>
            <a:r>
              <a:rPr lang="en-US" sz="1800" dirty="0" err="1">
                <a:solidFill>
                  <a:schemeClr val="bg1"/>
                </a:solidFill>
              </a:rPr>
              <a:t>Grillen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34ADB4-4567-725F-91AA-F394F45D6EB5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93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EAD1B-118D-52CA-F042-65F26B929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dancing on a stage&#10;&#10;AI-generated content may be incorrect.">
            <a:extLst>
              <a:ext uri="{FF2B5EF4-FFF2-40B4-BE49-F238E27FC236}">
                <a16:creationId xmlns:a16="http://schemas.microsoft.com/office/drawing/2014/main" id="{25FEE70C-3E07-E5CF-D71E-5FB50BEF6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-53" r="1799" b="53"/>
          <a:stretch>
            <a:fillRect/>
          </a:stretch>
        </p:blipFill>
        <p:spPr>
          <a:xfrm>
            <a:off x="0" y="-2746"/>
            <a:ext cx="9144000" cy="51462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1A4DD-59BE-D234-CD78-8EEDD584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1630" y="4909378"/>
            <a:ext cx="492369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33A98F9-C9D2-F97B-018F-91E14589A4CC}"/>
              </a:ext>
            </a:extLst>
          </p:cNvPr>
          <p:cNvSpPr txBox="1">
            <a:spLocks/>
          </p:cNvSpPr>
          <p:nvPr/>
        </p:nvSpPr>
        <p:spPr>
          <a:xfrm>
            <a:off x="159026" y="114539"/>
            <a:ext cx="4580028" cy="337798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– 6. Rockin’4 Benefit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D9432C-F0A5-007A-E82C-07549D25682B}"/>
              </a:ext>
            </a:extLst>
          </p:cNvPr>
          <p:cNvSpPr txBox="1"/>
          <p:nvPr/>
        </p:nvSpPr>
        <p:spPr>
          <a:xfrm>
            <a:off x="4317786" y="999488"/>
            <a:ext cx="4580028" cy="2349768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noAutofit/>
          </a:bodyPr>
          <a:lstStyle/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6. Rocknacht der 2. Alten Herren für einen guten Zweck.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Gute besuchte Veranstaltung.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Sehr positives Feedback von den Gästen.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3500€ Spende an die Hilda-Heinemann Schule.</a:t>
            </a:r>
          </a:p>
        </p:txBody>
      </p:sp>
    </p:spTree>
    <p:extLst>
      <p:ext uri="{BB962C8B-B14F-4D97-AF65-F5344CB8AC3E}">
        <p14:creationId xmlns:p14="http://schemas.microsoft.com/office/powerpoint/2010/main" val="396355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86A49-A8DB-BC36-EDE0-3BEF1BB1C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dancing on a stage&#10;&#10;AI-generated content may be incorrect.">
            <a:extLst>
              <a:ext uri="{FF2B5EF4-FFF2-40B4-BE49-F238E27FC236}">
                <a16:creationId xmlns:a16="http://schemas.microsoft.com/office/drawing/2014/main" id="{2ADDB322-1658-86E3-B694-E6C470D41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-53" r="1799" b="53"/>
          <a:stretch>
            <a:fillRect/>
          </a:stretch>
        </p:blipFill>
        <p:spPr>
          <a:xfrm>
            <a:off x="0" y="-2746"/>
            <a:ext cx="9144000" cy="51462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1205A-87BF-C17C-F1B8-44639D09D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1630" y="4909378"/>
            <a:ext cx="492369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C743B0E-B4A3-8C5B-7B92-F2950896A5BE}"/>
              </a:ext>
            </a:extLst>
          </p:cNvPr>
          <p:cNvSpPr txBox="1">
            <a:spLocks/>
          </p:cNvSpPr>
          <p:nvPr/>
        </p:nvSpPr>
        <p:spPr>
          <a:xfrm>
            <a:off x="159026" y="114539"/>
            <a:ext cx="4580028" cy="337798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– 6. Rockin’4 Benefit</a:t>
            </a:r>
          </a:p>
        </p:txBody>
      </p:sp>
      <p:pic>
        <p:nvPicPr>
          <p:cNvPr id="12" name="Picture 11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B7FC281-31CE-9362-2FE1-B584A4343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8241" r="3218"/>
          <a:stretch>
            <a:fillRect/>
          </a:stretch>
        </p:blipFill>
        <p:spPr>
          <a:xfrm>
            <a:off x="4360919" y="976962"/>
            <a:ext cx="4430560" cy="29527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589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AFC7E-37DF-5489-C0B7-F85AA067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ke with a sign and a string of lights&#10;&#10;AI-generated content may be incorrect.">
            <a:extLst>
              <a:ext uri="{FF2B5EF4-FFF2-40B4-BE49-F238E27FC236}">
                <a16:creationId xmlns:a16="http://schemas.microsoft.com/office/drawing/2014/main" id="{3406C281-852C-6B74-1737-1803BFF19D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r="1791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B5A14B8-2A7C-D27C-755C-D92579AEB788}"/>
              </a:ext>
            </a:extLst>
          </p:cNvPr>
          <p:cNvSpPr txBox="1">
            <a:spLocks/>
          </p:cNvSpPr>
          <p:nvPr/>
        </p:nvSpPr>
        <p:spPr>
          <a:xfrm>
            <a:off x="159026" y="114539"/>
            <a:ext cx="4572462" cy="337798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– 6. Rockin’4 Benefit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6CA0880-9333-4EF1-432F-E1BC5FCD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1630" y="4909378"/>
            <a:ext cx="492369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 descr="A person playing a guitar&#10;&#10;AI-generated content may be incorrect.">
            <a:extLst>
              <a:ext uri="{FF2B5EF4-FFF2-40B4-BE49-F238E27FC236}">
                <a16:creationId xmlns:a16="http://schemas.microsoft.com/office/drawing/2014/main" id="{A89DE6E4-9707-F77A-494E-DD8ED880A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71" y="640490"/>
            <a:ext cx="3472859" cy="3472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FB5B4-2120-FC49-9C86-09A1CFFD88E1}"/>
              </a:ext>
            </a:extLst>
          </p:cNvPr>
          <p:cNvSpPr txBox="1"/>
          <p:nvPr/>
        </p:nvSpPr>
        <p:spPr>
          <a:xfrm>
            <a:off x="790225" y="3356688"/>
            <a:ext cx="4472891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7. Rockin‘4 Benefit???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 err="1">
                <a:solidFill>
                  <a:schemeClr val="bg1"/>
                </a:solidFill>
              </a:rPr>
              <a:t>Vanish</a:t>
            </a:r>
            <a:r>
              <a:rPr lang="de-DE" sz="1600" dirty="0">
                <a:solidFill>
                  <a:schemeClr val="bg1"/>
                </a:solidFill>
              </a:rPr>
              <a:t> in Point ist bereit zu spielen. 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Geplanter Termin </a:t>
            </a:r>
            <a:r>
              <a:rPr lang="de-DE" sz="1600" b="1" dirty="0">
                <a:solidFill>
                  <a:schemeClr val="bg1"/>
                </a:solidFill>
              </a:rPr>
              <a:t>4.7.2026</a:t>
            </a:r>
            <a:r>
              <a:rPr lang="de-DE" sz="1600" dirty="0">
                <a:solidFill>
                  <a:schemeClr val="bg1"/>
                </a:solidFill>
              </a:rPr>
              <a:t>.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Vorschläge für einen Spendenzwecke 2026.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5C4FB-7191-7DEC-3D89-8C8A8320A89D}"/>
              </a:ext>
            </a:extLst>
          </p:cNvPr>
          <p:cNvSpPr txBox="1"/>
          <p:nvPr/>
        </p:nvSpPr>
        <p:spPr>
          <a:xfrm>
            <a:off x="5347911" y="3983653"/>
            <a:ext cx="3357059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>
                <a:solidFill>
                  <a:schemeClr val="bg1"/>
                </a:solidFill>
              </a:rPr>
              <a:t>Martin Platt plötzlich verstorben.</a:t>
            </a:r>
          </a:p>
        </p:txBody>
      </p:sp>
    </p:spTree>
    <p:extLst>
      <p:ext uri="{BB962C8B-B14F-4D97-AF65-F5344CB8AC3E}">
        <p14:creationId xmlns:p14="http://schemas.microsoft.com/office/powerpoint/2010/main" val="2052993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93535" y="1292490"/>
            <a:ext cx="4912241" cy="3247556"/>
          </a:xfrm>
          <a:prstGeom prst="rect">
            <a:avLst/>
          </a:prstGeom>
          <a:solidFill>
            <a:srgbClr val="4B729D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2025 mit 16 Personen nach </a:t>
            </a:r>
            <a:r>
              <a:rPr lang="de-DE" sz="1600" dirty="0" err="1">
                <a:solidFill>
                  <a:schemeClr val="bg1"/>
                </a:solidFill>
              </a:rPr>
              <a:t>Cala</a:t>
            </a:r>
            <a:r>
              <a:rPr lang="de-DE" sz="1600" dirty="0">
                <a:solidFill>
                  <a:schemeClr val="bg1"/>
                </a:solidFill>
              </a:rPr>
              <a:t> Ratjada.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Tour 2026 mit 14 Personen nach </a:t>
            </a:r>
            <a:r>
              <a:rPr lang="de-DE" sz="1600" dirty="0" err="1">
                <a:solidFill>
                  <a:schemeClr val="bg1"/>
                </a:solidFill>
              </a:rPr>
              <a:t>Cala</a:t>
            </a:r>
            <a:r>
              <a:rPr lang="de-DE" sz="1600" dirty="0">
                <a:solidFill>
                  <a:schemeClr val="bg1"/>
                </a:solidFill>
              </a:rPr>
              <a:t> Ratjada</a:t>
            </a:r>
          </a:p>
          <a:p>
            <a:pPr marL="557213" lvl="1" indent="-214313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b="1" u="sng" dirty="0">
                <a:solidFill>
                  <a:schemeClr val="bg1"/>
                </a:solidFill>
              </a:rPr>
              <a:t>8.9. – 13.9</a:t>
            </a:r>
            <a:r>
              <a:rPr lang="de-DE" sz="1600" dirty="0">
                <a:solidFill>
                  <a:schemeClr val="bg1"/>
                </a:solidFill>
              </a:rPr>
              <a:t>. Hotel </a:t>
            </a:r>
            <a:r>
              <a:rPr lang="de-DE" sz="1600" dirty="0" err="1">
                <a:solidFill>
                  <a:schemeClr val="bg1"/>
                </a:solidFill>
              </a:rPr>
              <a:t>Baviera</a:t>
            </a:r>
            <a:r>
              <a:rPr lang="de-DE" sz="1600" dirty="0">
                <a:solidFill>
                  <a:schemeClr val="bg1"/>
                </a:solidFill>
              </a:rPr>
              <a:t> (725€)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Danke Reiner für deine Arbeit.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600" b="1" dirty="0">
                <a:solidFill>
                  <a:schemeClr val="bg1"/>
                </a:solidFill>
              </a:rPr>
              <a:t>Organisatorisches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Jeder Teilnehmer zahlt 10€ pro Monat in den Ball (120€ bei Tourbeginn).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Der Kassierer sagt an, wann etwas aus dem Ball bezahlt wird.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6CBDF788-92B8-8A89-AA24-2FFE66A20ED8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5435861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</a:rPr>
              <a:t>Rückblick</a:t>
            </a:r>
            <a:r>
              <a:rPr lang="en-US" sz="1800" dirty="0">
                <a:solidFill>
                  <a:schemeClr val="tx1"/>
                </a:solidFill>
              </a:rPr>
              <a:t> &amp; </a:t>
            </a:r>
            <a:r>
              <a:rPr lang="en-US" sz="1800" dirty="0" err="1">
                <a:solidFill>
                  <a:schemeClr val="tx1"/>
                </a:solidFill>
              </a:rPr>
              <a:t>Vorschau</a:t>
            </a:r>
            <a:r>
              <a:rPr lang="en-US" sz="1800" dirty="0">
                <a:solidFill>
                  <a:schemeClr val="tx1"/>
                </a:solidFill>
              </a:rPr>
              <a:t> - </a:t>
            </a:r>
            <a:r>
              <a:rPr lang="en-US" sz="1800" dirty="0" err="1">
                <a:solidFill>
                  <a:schemeClr val="tx1"/>
                </a:solidFill>
              </a:rPr>
              <a:t>Herrentour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AA5EBAA-0C19-11EC-D341-97AB73A064ED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89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ing alley with a sign on the wall&#10;&#10;AI-generated content may be incorrect.">
            <a:extLst>
              <a:ext uri="{FF2B5EF4-FFF2-40B4-BE49-F238E27FC236}">
                <a16:creationId xmlns:a16="http://schemas.microsoft.com/office/drawing/2014/main" id="{1424B1F6-82C8-1F83-849A-92CC66097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" r="75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6902" y="3437301"/>
            <a:ext cx="4862423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chemeClr val="bg1"/>
                </a:solidFill>
              </a:rPr>
              <a:t>Leuchti</a:t>
            </a:r>
            <a:r>
              <a:rPr lang="de-DE" sz="1600" dirty="0">
                <a:solidFill>
                  <a:schemeClr val="bg1"/>
                </a:solidFill>
              </a:rPr>
              <a:t> ist Kegelkönig 2025</a:t>
            </a:r>
          </a:p>
          <a:p>
            <a:pPr marL="581025" indent="-2222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Beide Kegelbahnen voll besetzt</a:t>
            </a:r>
          </a:p>
          <a:p>
            <a:pPr marL="973138" indent="-222250">
              <a:lnSpc>
                <a:spcPct val="15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Termin wie immer am </a:t>
            </a:r>
            <a:r>
              <a:rPr lang="de-DE" sz="1600" b="1" dirty="0">
                <a:solidFill>
                  <a:schemeClr val="bg1"/>
                </a:solidFill>
              </a:rPr>
              <a:t>3.10.26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92C691C6-027A-B908-4F9A-2068A3C9741E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4862424" cy="337798"/>
          </a:xfrm>
          <a:prstGeom prst="rect">
            <a:avLst/>
          </a:prstGeom>
          <a:solidFill>
            <a:schemeClr val="bg1">
              <a:alpha val="53935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</a:rPr>
              <a:t>Rückblick</a:t>
            </a:r>
            <a:r>
              <a:rPr lang="en-US" sz="1800" dirty="0">
                <a:solidFill>
                  <a:schemeClr val="tx1"/>
                </a:solidFill>
              </a:rPr>
              <a:t> &amp; </a:t>
            </a:r>
            <a:r>
              <a:rPr lang="en-US" sz="1800" dirty="0" err="1">
                <a:solidFill>
                  <a:schemeClr val="tx1"/>
                </a:solidFill>
              </a:rPr>
              <a:t>Vorschau</a:t>
            </a:r>
            <a:r>
              <a:rPr lang="en-US" sz="1800" dirty="0">
                <a:solidFill>
                  <a:schemeClr val="tx1"/>
                </a:solidFill>
              </a:rPr>
              <a:t> - </a:t>
            </a:r>
            <a:r>
              <a:rPr lang="en-US" sz="1800" dirty="0" err="1">
                <a:solidFill>
                  <a:schemeClr val="tx1"/>
                </a:solidFill>
              </a:rPr>
              <a:t>Kegeln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3C792-1D49-929D-6741-7499CD00D243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28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073E00-122B-D6FC-C3BF-C304EF3C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35879" y="1695501"/>
            <a:ext cx="3969897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Partykeller FC Meerfeld.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Gute Beteiligung.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Schöne Atmosphäre hergestellt.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Highlights waren die Cocktails.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Essen kann reduziert werden.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Kaum Passive dabei.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Termin für 2026: 28.11 oder 12.12.?</a:t>
            </a:r>
            <a:endParaRPr lang="de-DE" sz="1600" b="1" u="sng" dirty="0">
              <a:solidFill>
                <a:schemeClr val="bg1"/>
              </a:solidFill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9F4917FC-1240-F44F-9F37-8577FEA184C2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6831495" cy="33779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- </a:t>
            </a:r>
            <a:r>
              <a:rPr lang="en-US" sz="1800" dirty="0" err="1">
                <a:solidFill>
                  <a:schemeClr val="bg1"/>
                </a:solidFill>
              </a:rPr>
              <a:t>Jahresabschlussfeier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4E6575-8045-8374-EF0A-D74CF01C4F2B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2B355-620F-EC1A-F0FD-452797159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r="3723"/>
          <a:stretch/>
        </p:blipFill>
        <p:spPr>
          <a:xfrm>
            <a:off x="-153787" y="0"/>
            <a:ext cx="9297788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273608-2F02-C1E4-1BBB-FFAD73A4E30E}"/>
              </a:ext>
            </a:extLst>
          </p:cNvPr>
          <p:cNvSpPr/>
          <p:nvPr/>
        </p:nvSpPr>
        <p:spPr>
          <a:xfrm>
            <a:off x="5358808" y="1524208"/>
            <a:ext cx="3700291" cy="1654927"/>
          </a:xfrm>
          <a:prstGeom prst="rect">
            <a:avLst/>
          </a:prstGeom>
          <a:solidFill>
            <a:schemeClr val="tx1">
              <a:alpha val="5033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689AAEC-C989-60B7-B9B7-7E9B5C25F6D6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6831495" cy="337798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Rückblick</a:t>
            </a:r>
            <a:r>
              <a:rPr lang="en-US" sz="1800" dirty="0">
                <a:solidFill>
                  <a:schemeClr val="bg1"/>
                </a:solidFill>
              </a:rPr>
              <a:t> &amp; </a:t>
            </a:r>
            <a:r>
              <a:rPr lang="en-US" sz="1800" dirty="0" err="1">
                <a:solidFill>
                  <a:schemeClr val="bg1"/>
                </a:solidFill>
              </a:rPr>
              <a:t>Vorschau</a:t>
            </a:r>
            <a:r>
              <a:rPr lang="en-US" sz="1800" dirty="0">
                <a:solidFill>
                  <a:schemeClr val="bg1"/>
                </a:solidFill>
              </a:rPr>
              <a:t> – Pizza Essen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1085" y="1524208"/>
            <a:ext cx="3296252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Gut besuchte und ausdauernd getrunken.</a:t>
            </a:r>
            <a:endParaRPr lang="de-DE" sz="1600" dirty="0">
              <a:solidFill>
                <a:schemeClr val="bg1"/>
              </a:solidFill>
              <a:sym typeface="Wingdings" pitchFamily="2" charset="2"/>
            </a:endParaRP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  <a:sym typeface="Wingdings" pitchFamily="2" charset="2"/>
              </a:rPr>
              <a:t>Pizzen waren etwas knapp.</a:t>
            </a:r>
            <a:endParaRPr lang="de-DE" sz="1600" dirty="0">
              <a:solidFill>
                <a:schemeClr val="bg1"/>
              </a:solidFill>
            </a:endParaRP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>
                <a:solidFill>
                  <a:schemeClr val="bg1"/>
                </a:solidFill>
              </a:rPr>
              <a:t>Termin </a:t>
            </a:r>
            <a:r>
              <a:rPr lang="de-DE" sz="1600" b="1">
                <a:solidFill>
                  <a:schemeClr val="bg1"/>
                </a:solidFill>
              </a:rPr>
              <a:t>30.12</a:t>
            </a:r>
            <a:r>
              <a:rPr lang="de-DE" sz="1600">
                <a:solidFill>
                  <a:schemeClr val="bg1"/>
                </a:solidFill>
              </a:rPr>
              <a:t>.2026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5C93D03-945D-9441-5042-65BC65EAF161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982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7106CD-B615-1198-A0C3-9528B64392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8" t="23431" r="15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5739" y="1255748"/>
            <a:ext cx="5495290" cy="1893339"/>
          </a:xfrm>
          <a:prstGeom prst="rect">
            <a:avLst/>
          </a:prstGeom>
          <a:solidFill>
            <a:schemeClr val="tx1">
              <a:alpha val="39137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Die Getränke nach dem Training sind </a:t>
            </a:r>
            <a:r>
              <a:rPr lang="de-DE" sz="1600" b="1" dirty="0">
                <a:solidFill>
                  <a:schemeClr val="bg1"/>
                </a:solidFill>
              </a:rPr>
              <a:t>NICHT</a:t>
            </a:r>
            <a:r>
              <a:rPr lang="de-DE" sz="1600" dirty="0">
                <a:solidFill>
                  <a:schemeClr val="bg1"/>
                </a:solidFill>
              </a:rPr>
              <a:t> kostenlos!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Bitte zahlt eure entnommenen Getränke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(2€ pro Flasche).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Überschüsse werden angespart.</a:t>
            </a:r>
          </a:p>
          <a:p>
            <a:pPr marL="214313" indent="-214313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2 Kisten nach dem Spiel kommen aus der Kasse.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A784EE9-26A4-AECE-4691-C56C3FA34B1A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6114356" cy="337798"/>
          </a:xfrm>
          <a:prstGeom prst="rect">
            <a:avLst/>
          </a:prstGeom>
          <a:solidFill>
            <a:schemeClr val="bg1">
              <a:alpha val="53935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</a:rPr>
              <a:t>Rückblick</a:t>
            </a:r>
            <a:r>
              <a:rPr lang="en-US" sz="1800" dirty="0">
                <a:solidFill>
                  <a:schemeClr val="tx1"/>
                </a:solidFill>
              </a:rPr>
              <a:t> &amp; </a:t>
            </a:r>
            <a:r>
              <a:rPr lang="en-US" sz="1800" dirty="0" err="1">
                <a:solidFill>
                  <a:schemeClr val="tx1"/>
                </a:solidFill>
              </a:rPr>
              <a:t>Vorschau</a:t>
            </a:r>
            <a:r>
              <a:rPr lang="en-US" sz="1800" dirty="0">
                <a:solidFill>
                  <a:schemeClr val="tx1"/>
                </a:solidFill>
              </a:rPr>
              <a:t> - </a:t>
            </a:r>
            <a:r>
              <a:rPr lang="en-US" sz="1800" dirty="0" err="1">
                <a:solidFill>
                  <a:schemeClr val="tx1"/>
                </a:solidFill>
              </a:rPr>
              <a:t>Kabinengetränke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9304070-041F-A45A-5E21-0AF3376C94C7}"/>
              </a:ext>
            </a:extLst>
          </p:cNvPr>
          <p:cNvSpPr txBox="1">
            <a:spLocks/>
          </p:cNvSpPr>
          <p:nvPr/>
        </p:nvSpPr>
        <p:spPr>
          <a:xfrm>
            <a:off x="8649325" y="4909378"/>
            <a:ext cx="494674" cy="23412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38DF745-7D3F-47F4-83A3-874385CFAA69}" type="slidenum">
              <a:rPr lang="en-US" smtClean="0"/>
              <a:pPr algn="ctr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50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9328DBB-7CA7-89CC-B76E-488302B05A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5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500932" y="114539"/>
            <a:ext cx="4169453" cy="337798"/>
          </a:xfrm>
          <a:prstGeom prst="rect">
            <a:avLst/>
          </a:prstGeom>
          <a:solidFill>
            <a:schemeClr val="tx1">
              <a:alpha val="49723"/>
            </a:schemeClr>
          </a:solidFill>
        </p:spPr>
        <p:txBody>
          <a:bodyPr vert="horz" lIns="68580" tIns="34290" rIns="68580" bIns="3429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chemeClr val="tx1"/>
                </a:solidFill>
                <a:effectLst>
                  <a:outerShdw dist="12700" dir="2700000" algn="tl" rotWithShape="0">
                    <a:schemeClr val="bg1"/>
                  </a:outerShdw>
                </a:effectLst>
              </a:rPr>
              <a:t>2. Alte Herren - </a:t>
            </a:r>
            <a:r>
              <a:rPr lang="en-US" sz="2100" dirty="0" err="1">
                <a:solidFill>
                  <a:schemeClr val="tx1"/>
                </a:solidFill>
                <a:effectLst>
                  <a:outerShdw dist="12700" dir="2700000" algn="tl" rotWithShape="0">
                    <a:schemeClr val="bg1"/>
                  </a:outerShdw>
                </a:effectLst>
              </a:rPr>
              <a:t>Whatsapp</a:t>
            </a:r>
            <a:endParaRPr lang="en-US" sz="2100" dirty="0">
              <a:solidFill>
                <a:schemeClr val="tx1"/>
              </a:solidFill>
              <a:effectLst>
                <a:outerShdw dist="12700" dir="2700000" algn="tl" rotWithShape="0">
                  <a:schemeClr val="bg1"/>
                </a:outerShdw>
              </a:effectLs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947850-412E-4144-84C2-A03A0A5776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296" y="452337"/>
            <a:ext cx="1232704" cy="124010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847B2DAE-2B8F-A70D-8650-5CFB13A186C3}"/>
              </a:ext>
            </a:extLst>
          </p:cNvPr>
          <p:cNvSpPr txBox="1"/>
          <p:nvPr/>
        </p:nvSpPr>
        <p:spPr>
          <a:xfrm>
            <a:off x="286024" y="2261424"/>
            <a:ext cx="5913440" cy="226267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Bitte beschränkt die Konversation auf die Belange der 2. AH.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Wichtige Informationen/Anfragen dürfen weiterhin geteilt werden.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Trainingsumfragen bitte bis 16:30 Uhr beantworten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Spielumfragen bitte 24 Stunden vor Spielbeginn beantworten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Bitte antwortet bei den Umfragen zeitnah.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C22C8BE-DFB1-5F3A-6DBB-CEAFB594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8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G">
            <a:extLst>
              <a:ext uri="{FF2B5EF4-FFF2-40B4-BE49-F238E27FC236}">
                <a16:creationId xmlns:a16="http://schemas.microsoft.com/office/drawing/2014/main" id="{803A8768-60A4-DE8A-90B0-B67529A835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" b="1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9325" y="4909378"/>
            <a:ext cx="494675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Logo" descr="A fist in the air with a red and black background&#10;&#10;Description automatically generated" hidden="1">
            <a:extLst>
              <a:ext uri="{FF2B5EF4-FFF2-40B4-BE49-F238E27FC236}">
                <a16:creationId xmlns:a16="http://schemas.microsoft.com/office/drawing/2014/main" id="{1FF1F0D4-BAAC-A765-A7C0-D9969C7307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296" y="1524286"/>
            <a:ext cx="1929416" cy="1929416"/>
          </a:xfrm>
          <a:prstGeom prst="rect">
            <a:avLst/>
          </a:prstGeom>
        </p:spPr>
      </p:pic>
      <p:sp>
        <p:nvSpPr>
          <p:cNvPr id="8" name="Gemeinschaft" hidden="1">
            <a:extLst>
              <a:ext uri="{FF2B5EF4-FFF2-40B4-BE49-F238E27FC236}">
                <a16:creationId xmlns:a16="http://schemas.microsoft.com/office/drawing/2014/main" id="{012292E0-108D-DA47-B4CE-28B10769C01E}"/>
              </a:ext>
            </a:extLst>
          </p:cNvPr>
          <p:cNvSpPr txBox="1"/>
          <p:nvPr/>
        </p:nvSpPr>
        <p:spPr>
          <a:xfrm>
            <a:off x="3112298" y="530385"/>
            <a:ext cx="2798868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>
                <a:solidFill>
                  <a:schemeClr val="bg1"/>
                </a:solidFill>
                <a:latin typeface="Karnivore Digit" panose="02000400000000000000" pitchFamily="2" charset="0"/>
              </a:rPr>
              <a:t>Gemeinschaft</a:t>
            </a:r>
          </a:p>
        </p:txBody>
      </p:sp>
      <p:sp>
        <p:nvSpPr>
          <p:cNvPr id="13" name="Verlässligkeit" hidden="1">
            <a:extLst>
              <a:ext uri="{FF2B5EF4-FFF2-40B4-BE49-F238E27FC236}">
                <a16:creationId xmlns:a16="http://schemas.microsoft.com/office/drawing/2014/main" id="{6C567C8F-1A82-4144-87AC-002A874B4029}"/>
              </a:ext>
            </a:extLst>
          </p:cNvPr>
          <p:cNvSpPr txBox="1"/>
          <p:nvPr/>
        </p:nvSpPr>
        <p:spPr>
          <a:xfrm>
            <a:off x="3054590" y="530385"/>
            <a:ext cx="2914285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Verlässligkeit</a:t>
            </a:r>
            <a:endParaRPr lang="en-US" sz="2800" dirty="0">
              <a:solidFill>
                <a:schemeClr val="bg1"/>
              </a:solidFill>
              <a:latin typeface="Karnivore Digit" panose="02000400000000000000" pitchFamily="2" charset="0"/>
            </a:endParaRPr>
          </a:p>
        </p:txBody>
      </p:sp>
      <p:sp>
        <p:nvSpPr>
          <p:cNvPr id="14" name="Toleranz" hidden="1">
            <a:extLst>
              <a:ext uri="{FF2B5EF4-FFF2-40B4-BE49-F238E27FC236}">
                <a16:creationId xmlns:a16="http://schemas.microsoft.com/office/drawing/2014/main" id="{F2DF594F-8C1D-D040-BF5F-3B41CD846CD4}"/>
              </a:ext>
            </a:extLst>
          </p:cNvPr>
          <p:cNvSpPr txBox="1"/>
          <p:nvPr/>
        </p:nvSpPr>
        <p:spPr>
          <a:xfrm>
            <a:off x="3549116" y="530385"/>
            <a:ext cx="1925232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Toleranz</a:t>
            </a:r>
            <a:endParaRPr lang="en-US" sz="2800" dirty="0">
              <a:solidFill>
                <a:schemeClr val="bg1"/>
              </a:solidFill>
              <a:latin typeface="Karnivore Digit" panose="02000400000000000000" pitchFamily="2" charset="0"/>
            </a:endParaRPr>
          </a:p>
        </p:txBody>
      </p:sp>
      <p:sp>
        <p:nvSpPr>
          <p:cNvPr id="15" name="Familie" hidden="1">
            <a:extLst>
              <a:ext uri="{FF2B5EF4-FFF2-40B4-BE49-F238E27FC236}">
                <a16:creationId xmlns:a16="http://schemas.microsoft.com/office/drawing/2014/main" id="{2E59C212-4CAA-8D40-B51A-36D69ED5A628}"/>
              </a:ext>
            </a:extLst>
          </p:cNvPr>
          <p:cNvSpPr txBox="1"/>
          <p:nvPr/>
        </p:nvSpPr>
        <p:spPr>
          <a:xfrm>
            <a:off x="3793574" y="530385"/>
            <a:ext cx="1436316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Familie</a:t>
            </a:r>
            <a:endParaRPr lang="en-US" sz="2800" dirty="0">
              <a:solidFill>
                <a:schemeClr val="bg1"/>
              </a:solidFill>
              <a:latin typeface="Karnivore Digit" panose="02000400000000000000" pitchFamily="2" charset="0"/>
            </a:endParaRPr>
          </a:p>
        </p:txBody>
      </p:sp>
      <p:sp>
        <p:nvSpPr>
          <p:cNvPr id="16" name="Kameradschaft" hidden="1">
            <a:extLst>
              <a:ext uri="{FF2B5EF4-FFF2-40B4-BE49-F238E27FC236}">
                <a16:creationId xmlns:a16="http://schemas.microsoft.com/office/drawing/2014/main" id="{3B20ED18-EF59-FE45-95D9-8E662ABD8E00}"/>
              </a:ext>
            </a:extLst>
          </p:cNvPr>
          <p:cNvSpPr txBox="1"/>
          <p:nvPr/>
        </p:nvSpPr>
        <p:spPr>
          <a:xfrm>
            <a:off x="2910320" y="530385"/>
            <a:ext cx="3202825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Kameradschaft</a:t>
            </a:r>
            <a:endParaRPr lang="en-US" sz="2800" dirty="0">
              <a:solidFill>
                <a:schemeClr val="bg1"/>
              </a:solidFill>
              <a:latin typeface="Karnivore Digit" panose="02000400000000000000" pitchFamily="2" charset="0"/>
            </a:endParaRPr>
          </a:p>
        </p:txBody>
      </p:sp>
      <p:sp>
        <p:nvSpPr>
          <p:cNvPr id="19" name="Tradition" hidden="1">
            <a:extLst>
              <a:ext uri="{FF2B5EF4-FFF2-40B4-BE49-F238E27FC236}">
                <a16:creationId xmlns:a16="http://schemas.microsoft.com/office/drawing/2014/main" id="{FA565F95-E11D-7845-A6DA-571FE8B98B78}"/>
              </a:ext>
            </a:extLst>
          </p:cNvPr>
          <p:cNvSpPr txBox="1"/>
          <p:nvPr/>
        </p:nvSpPr>
        <p:spPr>
          <a:xfrm>
            <a:off x="3540300" y="530385"/>
            <a:ext cx="1942865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>
                <a:solidFill>
                  <a:schemeClr val="bg1"/>
                </a:solidFill>
                <a:latin typeface="Karnivore Digit" panose="02000400000000000000" pitchFamily="2" charset="0"/>
              </a:rPr>
              <a:t>Tradition</a:t>
            </a:r>
          </a:p>
        </p:txBody>
      </p:sp>
      <p:sp>
        <p:nvSpPr>
          <p:cNvPr id="10" name="Respekt" hidden="1">
            <a:extLst>
              <a:ext uri="{FF2B5EF4-FFF2-40B4-BE49-F238E27FC236}">
                <a16:creationId xmlns:a16="http://schemas.microsoft.com/office/drawing/2014/main" id="{062092CE-88DF-D647-B38C-CAA8AA08EE72}"/>
              </a:ext>
            </a:extLst>
          </p:cNvPr>
          <p:cNvSpPr txBox="1"/>
          <p:nvPr/>
        </p:nvSpPr>
        <p:spPr>
          <a:xfrm>
            <a:off x="3630869" y="530385"/>
            <a:ext cx="1761726" cy="591406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ct val="1500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Respekt</a:t>
            </a:r>
            <a:endParaRPr lang="en-US" sz="2800" dirty="0">
              <a:solidFill>
                <a:schemeClr val="bg1"/>
              </a:solidFill>
              <a:latin typeface="Karnivore Digit" panose="02000400000000000000" pitchFamily="2" charset="0"/>
            </a:endParaRPr>
          </a:p>
        </p:txBody>
      </p:sp>
      <p:sp>
        <p:nvSpPr>
          <p:cNvPr id="21" name="Werte">
            <a:extLst>
              <a:ext uri="{FF2B5EF4-FFF2-40B4-BE49-F238E27FC236}">
                <a16:creationId xmlns:a16="http://schemas.microsoft.com/office/drawing/2014/main" id="{46794177-442D-2022-CAD6-A2C582FD1631}"/>
              </a:ext>
            </a:extLst>
          </p:cNvPr>
          <p:cNvSpPr txBox="1"/>
          <p:nvPr/>
        </p:nvSpPr>
        <p:spPr>
          <a:xfrm>
            <a:off x="3035426" y="378218"/>
            <a:ext cx="2963977" cy="1054801"/>
          </a:xfrm>
          <a:prstGeom prst="rect">
            <a:avLst/>
          </a:prstGeom>
          <a:noFill/>
        </p:spPr>
        <p:txBody>
          <a:bodyPr wrap="none" lIns="27000" tIns="27000" rIns="27000" bIns="27000" rtlCol="0" anchor="ctr" anchorCtr="0">
            <a:spAutoFit/>
          </a:bodyPr>
          <a:lstStyle/>
          <a:p>
            <a:pPr algn="ctr">
              <a:lnSpc>
                <a:spcPts val="26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4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Werte</a:t>
            </a:r>
            <a:r>
              <a:rPr lang="en-US" sz="2400" dirty="0">
                <a:solidFill>
                  <a:schemeClr val="bg1"/>
                </a:solidFill>
                <a:latin typeface="Karnivore Digit" panose="020004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sind</a:t>
            </a:r>
            <a:r>
              <a:rPr lang="en-US" sz="2400" dirty="0">
                <a:solidFill>
                  <a:schemeClr val="bg1"/>
                </a:solidFill>
                <a:latin typeface="Karnivore Digit" panose="02000400000000000000" pitchFamily="2" charset="0"/>
              </a:rPr>
              <a:t> das</a:t>
            </a:r>
          </a:p>
          <a:p>
            <a:pPr algn="ctr">
              <a:lnSpc>
                <a:spcPts val="26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400" dirty="0">
                <a:solidFill>
                  <a:schemeClr val="bg1"/>
                </a:solidFill>
                <a:latin typeface="Karnivore Digit" panose="02000400000000000000" pitchFamily="2" charset="0"/>
              </a:rPr>
              <a:t>Fundament </a:t>
            </a:r>
            <a:r>
              <a:rPr lang="en-US" sz="2400" dirty="0" err="1">
                <a:solidFill>
                  <a:schemeClr val="bg1"/>
                </a:solidFill>
                <a:latin typeface="Karnivore Digit" panose="02000400000000000000" pitchFamily="2" charset="0"/>
              </a:rPr>
              <a:t>einer</a:t>
            </a:r>
            <a:endParaRPr lang="en-US" sz="2400" dirty="0">
              <a:solidFill>
                <a:schemeClr val="bg1"/>
              </a:solidFill>
              <a:latin typeface="Karnivore Digit" panose="02000400000000000000" pitchFamily="2" charset="0"/>
            </a:endParaRPr>
          </a:p>
          <a:p>
            <a:pPr algn="ctr">
              <a:lnSpc>
                <a:spcPts val="2600"/>
              </a:lnSpc>
              <a:buClr>
                <a:schemeClr val="tx2"/>
              </a:buClr>
              <a:tabLst>
                <a:tab pos="467916" algn="l"/>
              </a:tabLst>
            </a:pPr>
            <a:r>
              <a:rPr lang="en-US" sz="2400" dirty="0">
                <a:solidFill>
                  <a:schemeClr val="bg1"/>
                </a:solidFill>
                <a:latin typeface="Karnivore Digit" panose="02000400000000000000" pitchFamily="2" charset="0"/>
              </a:rPr>
              <a:t>Gesellschaft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1F36F51-64A3-68AA-A7EB-9BC17E520BD0}"/>
              </a:ext>
            </a:extLst>
          </p:cNvPr>
          <p:cNvSpPr txBox="1"/>
          <p:nvPr/>
        </p:nvSpPr>
        <p:spPr>
          <a:xfrm>
            <a:off x="5680068" y="3808486"/>
            <a:ext cx="80983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latin typeface="Anton" pitchFamily="2" charset="77"/>
              </a:rPr>
              <a:t>RESPEKT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C2587BA-6DA8-3DFC-C573-050E6C9D4D80}"/>
              </a:ext>
            </a:extLst>
          </p:cNvPr>
          <p:cNvSpPr txBox="1"/>
          <p:nvPr/>
        </p:nvSpPr>
        <p:spPr>
          <a:xfrm>
            <a:off x="126457" y="3820060"/>
            <a:ext cx="93166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latin typeface="Anton" pitchFamily="2" charset="77"/>
              </a:rPr>
              <a:t>TRADITION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C01F981-0DE3-F4DB-5AB1-062B8F8DF60D}"/>
              </a:ext>
            </a:extLst>
          </p:cNvPr>
          <p:cNvSpPr txBox="1"/>
          <p:nvPr/>
        </p:nvSpPr>
        <p:spPr>
          <a:xfrm>
            <a:off x="6504332" y="3808814"/>
            <a:ext cx="12891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latin typeface="Anton" pitchFamily="2" charset="77"/>
              </a:rPr>
              <a:t>GEMEINSCHAFT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B9693FA-60C8-32FE-EBD2-299BCCD83DDD}"/>
              </a:ext>
            </a:extLst>
          </p:cNvPr>
          <p:cNvSpPr txBox="1"/>
          <p:nvPr/>
        </p:nvSpPr>
        <p:spPr>
          <a:xfrm>
            <a:off x="2517040" y="3808486"/>
            <a:ext cx="9028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latin typeface="Anton" pitchFamily="2" charset="77"/>
              </a:rPr>
              <a:t>TOLERANZ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C65FCCC-BDAE-49B8-AE82-D13EF306ABA7}"/>
              </a:ext>
            </a:extLst>
          </p:cNvPr>
          <p:cNvSpPr txBox="1"/>
          <p:nvPr/>
        </p:nvSpPr>
        <p:spPr>
          <a:xfrm>
            <a:off x="1102069" y="3814273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latin typeface="Anton" pitchFamily="2" charset="77"/>
              </a:rPr>
              <a:t>VERLÄSSLIGKEIT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C73ED5B-D9FB-4932-FC73-AB8A2604FCCE}"/>
              </a:ext>
            </a:extLst>
          </p:cNvPr>
          <p:cNvSpPr txBox="1"/>
          <p:nvPr/>
        </p:nvSpPr>
        <p:spPr>
          <a:xfrm>
            <a:off x="7836458" y="3804671"/>
            <a:ext cx="7697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500" b="1" dirty="0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latin typeface="Anton" pitchFamily="2" charset="77"/>
              </a:rPr>
              <a:t>FAMILIE</a:t>
            </a:r>
          </a:p>
        </p:txBody>
      </p:sp>
    </p:spTree>
    <p:extLst>
      <p:ext uri="{BB962C8B-B14F-4D97-AF65-F5344CB8AC3E}">
        <p14:creationId xmlns:p14="http://schemas.microsoft.com/office/powerpoint/2010/main" val="1796096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D63A-C42C-67C9-6C82-F7A6C0A8A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4F9375-F580-C0F5-13CF-1E3F52342E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 r="5822" b="498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685D1-36C5-FB20-8F35-E8BDC02A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9324" y="4909378"/>
            <a:ext cx="494675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CAF2E7-230F-4899-3138-28127095508E}"/>
              </a:ext>
            </a:extLst>
          </p:cNvPr>
          <p:cNvSpPr txBox="1"/>
          <p:nvPr/>
        </p:nvSpPr>
        <p:spPr>
          <a:xfrm>
            <a:off x="4850302" y="1497626"/>
            <a:ext cx="4091331" cy="1617714"/>
          </a:xfrm>
          <a:prstGeom prst="rect">
            <a:avLst/>
          </a:prstGeom>
          <a:solidFill>
            <a:schemeClr val="accent3">
              <a:lumMod val="50000"/>
              <a:alpha val="79687"/>
            </a:schemeClr>
          </a:solidFill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Interesse an einer Teilnahme am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Weihnachtsmarkt im Jungbornpark.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Termin </a:t>
            </a:r>
            <a:r>
              <a:rPr lang="de-DE" sz="1600" b="1" dirty="0">
                <a:solidFill>
                  <a:schemeClr val="bg1"/>
                </a:solidFill>
              </a:rPr>
              <a:t>28.11.2026.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Anmeldeformular wird verschickt.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D7A62B9D-665B-85D7-EB33-BF8830064F87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6893845" cy="337798"/>
          </a:xfrm>
          <a:prstGeom prst="rect">
            <a:avLst/>
          </a:prstGeom>
          <a:solidFill>
            <a:schemeClr val="bg1">
              <a:alpha val="53935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</a:rPr>
              <a:t>Vorschau</a:t>
            </a:r>
            <a:r>
              <a:rPr lang="en-US" sz="1800" dirty="0">
                <a:solidFill>
                  <a:schemeClr val="tx1"/>
                </a:solidFill>
              </a:rPr>
              <a:t> – </a:t>
            </a:r>
            <a:r>
              <a:rPr lang="en-US" sz="1800" dirty="0" err="1">
                <a:solidFill>
                  <a:schemeClr val="tx1"/>
                </a:solidFill>
              </a:rPr>
              <a:t>Weihnachtsmarkt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Jungbornpark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32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7438A-FCEB-D108-6A2B-9E1B91D74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ackground with white text and a house with hearts and stars&#10;&#10;AI-generated content may be incorrect.">
            <a:extLst>
              <a:ext uri="{FF2B5EF4-FFF2-40B4-BE49-F238E27FC236}">
                <a16:creationId xmlns:a16="http://schemas.microsoft.com/office/drawing/2014/main" id="{1F1A1D12-3C5C-62AB-E0D9-493B180504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12022-8493-668C-D4D4-422B45D4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6CC3B-936A-7350-3733-9BC00DB8F602}"/>
              </a:ext>
            </a:extLst>
          </p:cNvPr>
          <p:cNvSpPr txBox="1"/>
          <p:nvPr/>
        </p:nvSpPr>
        <p:spPr>
          <a:xfrm>
            <a:off x="1411341" y="2770556"/>
            <a:ext cx="5804552" cy="1893339"/>
          </a:xfrm>
          <a:prstGeom prst="rect">
            <a:avLst/>
          </a:prstGeom>
          <a:solidFill>
            <a:srgbClr val="12365E">
              <a:alpha val="80243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Die Idee: 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</a:rPr>
              <a:t>Wir versuchen mit Hilfe der Stadt und den Sportvereinen in Moers ein große Spendensumme zu generieren.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Ziel: 105.993</a:t>
            </a:r>
            <a:r>
              <a:rPr lang="de-DE" sz="1600" dirty="0">
                <a:solidFill>
                  <a:schemeClr val="bg1"/>
                </a:solidFill>
              </a:rPr>
              <a:t>€ (1€ pro Einwohner in Moers)</a:t>
            </a: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Termin: </a:t>
            </a:r>
            <a:r>
              <a:rPr lang="de-DE" sz="1600" dirty="0">
                <a:solidFill>
                  <a:schemeClr val="bg1"/>
                </a:solidFill>
              </a:rPr>
              <a:t>16.3.2026 11:00 Uhr bei Frau Zupancic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532EC63-D731-6D2C-38E9-D2DCDD38086E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5334867" cy="337798"/>
          </a:xfrm>
          <a:prstGeom prst="rect">
            <a:avLst/>
          </a:prstGeom>
          <a:solidFill>
            <a:schemeClr val="bg1">
              <a:alpha val="53935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</a:rPr>
              <a:t>Planung</a:t>
            </a:r>
            <a:r>
              <a:rPr lang="en-US" sz="1800" dirty="0">
                <a:solidFill>
                  <a:schemeClr val="tx1"/>
                </a:solidFill>
              </a:rPr>
              <a:t> – WDR 2 </a:t>
            </a:r>
            <a:r>
              <a:rPr lang="en-US" sz="1800" dirty="0" err="1">
                <a:solidFill>
                  <a:schemeClr val="tx1"/>
                </a:solidFill>
              </a:rPr>
              <a:t>Weihnachtswunder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69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6623D4-82BF-0033-87B4-D55D68C54E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3252" y="4909378"/>
            <a:ext cx="640747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60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56B8D-D813-4714-3304-26BC3F38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men standing in a room&#10;&#10;AI-generated content may be incorrect.">
            <a:extLst>
              <a:ext uri="{FF2B5EF4-FFF2-40B4-BE49-F238E27FC236}">
                <a16:creationId xmlns:a16="http://schemas.microsoft.com/office/drawing/2014/main" id="{B3E87BA8-B233-F80C-1BA8-302237C6D8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r="675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3E10DF-AC26-2422-1FBA-C577417EE137}"/>
              </a:ext>
            </a:extLst>
          </p:cNvPr>
          <p:cNvSpPr txBox="1"/>
          <p:nvPr/>
        </p:nvSpPr>
        <p:spPr>
          <a:xfrm>
            <a:off x="4572000" y="1886174"/>
            <a:ext cx="457200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Kasse wurde von U. Schwarzer &amp; M. Kaller geprüft.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Bilanz nach hohen Ausgaben noch im Plus. „</a:t>
            </a:r>
            <a:r>
              <a:rPr lang="de-DE" sz="1600" i="1" dirty="0">
                <a:solidFill>
                  <a:schemeClr val="bg1"/>
                </a:solidFill>
              </a:rPr>
              <a:t>Kasse ist leer!</a:t>
            </a:r>
            <a:r>
              <a:rPr lang="de-DE" sz="1600" dirty="0">
                <a:solidFill>
                  <a:schemeClr val="bg1"/>
                </a:solidFill>
              </a:rPr>
              <a:t>“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Genaueres bitte direkt bei M. Sadowski erfragen.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1AB1ABA-8BF6-7983-9223-5C3AFCD4A261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3168963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Finanzielles</a:t>
            </a:r>
            <a:r>
              <a:rPr lang="en-US" sz="1800" dirty="0">
                <a:solidFill>
                  <a:schemeClr val="bg1"/>
                </a:solidFill>
              </a:rPr>
              <a:t> – Kasse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50AB9A0-5609-38F5-D9B6-F1F84BBD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58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60F75-B828-5816-DDEF-330045BD8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C8A89E-86F4-79C4-3B93-0F874DCE4C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r="535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6020755F-E86A-ABE6-FF6C-D0BDA1486726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3168963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Finanzielles</a:t>
            </a:r>
            <a:r>
              <a:rPr lang="en-US" sz="1800" dirty="0">
                <a:solidFill>
                  <a:schemeClr val="bg1"/>
                </a:solidFill>
              </a:rPr>
              <a:t> – Kasse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D10953A-9F10-2186-E5C4-6539E788D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D21361-B717-9631-EC04-1C1E0F7533C8}"/>
              </a:ext>
            </a:extLst>
          </p:cNvPr>
          <p:cNvSpPr txBox="1"/>
          <p:nvPr/>
        </p:nvSpPr>
        <p:spPr>
          <a:xfrm>
            <a:off x="333571" y="1015662"/>
            <a:ext cx="3836269" cy="2778112"/>
          </a:xfrm>
          <a:prstGeom prst="rect">
            <a:avLst/>
          </a:prstGeom>
          <a:solidFill>
            <a:schemeClr val="tx1">
              <a:alpha val="15008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600" b="1" u="sng" dirty="0">
                <a:solidFill>
                  <a:schemeClr val="bg1"/>
                </a:solidFill>
              </a:rPr>
              <a:t>Einnahmen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Mitgliedsbeiträge</a:t>
            </a:r>
          </a:p>
          <a:p>
            <a:pPr marL="557213" lvl="1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Aktive Mitglieder: 15€ im Monat</a:t>
            </a:r>
          </a:p>
          <a:p>
            <a:pPr marL="557213" lvl="1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Passive Mitglieder 7€ im Monat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Lottokasse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Rockin‘4 Benefit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Tippspiel (außer der Reihe)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42DDF-3D64-AD37-6DE0-913B8FA78FC9}"/>
              </a:ext>
            </a:extLst>
          </p:cNvPr>
          <p:cNvSpPr txBox="1"/>
          <p:nvPr/>
        </p:nvSpPr>
        <p:spPr>
          <a:xfrm>
            <a:off x="5589499" y="1015662"/>
            <a:ext cx="3373748" cy="3370666"/>
          </a:xfrm>
          <a:prstGeom prst="rect">
            <a:avLst/>
          </a:prstGeom>
          <a:solidFill>
            <a:schemeClr val="tx1">
              <a:alpha val="15008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Ausgaben 2025: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JHV: 550€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Grillen: 850€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Rockin‘4 Benefit: 3300€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Spende: 3500€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Familienfest: 1300€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Kegeln: 1300€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Jahresabschlussfeier: 1650€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Pizza essen: 340€</a:t>
            </a:r>
          </a:p>
        </p:txBody>
      </p:sp>
    </p:spTree>
    <p:extLst>
      <p:ext uri="{BB962C8B-B14F-4D97-AF65-F5344CB8AC3E}">
        <p14:creationId xmlns:p14="http://schemas.microsoft.com/office/powerpoint/2010/main" val="874027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with a ball inside&#10;&#10;AI-generated content may be incorrect.">
            <a:extLst>
              <a:ext uri="{FF2B5EF4-FFF2-40B4-BE49-F238E27FC236}">
                <a16:creationId xmlns:a16="http://schemas.microsoft.com/office/drawing/2014/main" id="{E7EBE0FA-A459-8C2A-0506-C8AE5F2653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/>
          <a:stretch>
            <a:fillRect/>
          </a:stretch>
        </p:blipFill>
        <p:spPr>
          <a:xfrm>
            <a:off x="0" y="0"/>
            <a:ext cx="9147360" cy="5143500"/>
          </a:xfrm>
          <a:prstGeom prst="rect">
            <a:avLst/>
          </a:prstGeom>
        </p:spPr>
      </p:pic>
      <p:sp>
        <p:nvSpPr>
          <p:cNvPr id="10" name="TextBox 6"/>
          <p:cNvSpPr txBox="1"/>
          <p:nvPr/>
        </p:nvSpPr>
        <p:spPr>
          <a:xfrm>
            <a:off x="3678866" y="531149"/>
            <a:ext cx="5237454" cy="2632003"/>
          </a:xfrm>
          <a:prstGeom prst="rect">
            <a:avLst/>
          </a:prstGeom>
          <a:solidFill>
            <a:schemeClr val="tx1">
              <a:alpha val="60695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Verantwortlich sind Dennis &amp; Gianni.</a:t>
            </a:r>
          </a:p>
          <a:p>
            <a:pPr marL="214313" indent="-214313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Kritik: Gewinne &amp; offene Beiträge werden zu selten mitgeteilt.</a:t>
            </a:r>
          </a:p>
          <a:p>
            <a:pPr marL="214313" indent="-214313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Die Einnahmen fließen in die 2.AH Kasse.</a:t>
            </a:r>
          </a:p>
          <a:p>
            <a:pPr marL="214313" indent="-214313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17 Zahlen sind noch frei .</a:t>
            </a:r>
          </a:p>
          <a:p>
            <a:pPr marL="214313" indent="-214313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Bitte übernehmt für 1€ pro Ziehung eine Zahl.</a:t>
            </a:r>
          </a:p>
          <a:p>
            <a:pPr marL="214313" indent="-214313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 err="1">
                <a:solidFill>
                  <a:schemeClr val="bg1"/>
                </a:solidFill>
              </a:rPr>
              <a:t>Paypal</a:t>
            </a:r>
            <a:r>
              <a:rPr lang="de-DE" sz="1600" dirty="0">
                <a:solidFill>
                  <a:schemeClr val="bg1"/>
                </a:solidFill>
              </a:rPr>
              <a:t>: </a:t>
            </a:r>
            <a:r>
              <a:rPr lang="de-DE" sz="1600" dirty="0" err="1">
                <a:solidFill>
                  <a:schemeClr val="bg1"/>
                </a:solidFill>
              </a:rPr>
              <a:t>d.jericijo@gmx.de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7AB30A2C-ACC3-7A16-AC8A-817DEE721407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4008238" cy="337798"/>
          </a:xfrm>
          <a:prstGeom prst="rect">
            <a:avLst/>
          </a:prstGeom>
          <a:solidFill>
            <a:schemeClr val="bg1">
              <a:alpha val="53935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</a:rPr>
              <a:t>Finanzielles</a:t>
            </a:r>
            <a:r>
              <a:rPr lang="en-US" sz="1800" dirty="0">
                <a:solidFill>
                  <a:schemeClr val="tx1"/>
                </a:solidFill>
              </a:rPr>
              <a:t> – </a:t>
            </a:r>
            <a:r>
              <a:rPr lang="en-US" sz="1800" dirty="0" err="1">
                <a:solidFill>
                  <a:schemeClr val="tx1"/>
                </a:solidFill>
              </a:rPr>
              <a:t>LottoKasse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5" name="Picture 14" descr="A white ball with a number on it&#10;&#10;AI-generated content may be incorrect.">
            <a:extLst>
              <a:ext uri="{FF2B5EF4-FFF2-40B4-BE49-F238E27FC236}">
                <a16:creationId xmlns:a16="http://schemas.microsoft.com/office/drawing/2014/main" id="{58F7E7FA-F939-FEBE-42B3-6E632999B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17" y="3292399"/>
            <a:ext cx="433161" cy="433161"/>
          </a:xfrm>
          <a:prstGeom prst="rect">
            <a:avLst/>
          </a:prstGeom>
        </p:spPr>
      </p:pic>
      <p:pic>
        <p:nvPicPr>
          <p:cNvPr id="35" name="Picture 34" descr="A white ball with a number on it&#10;&#10;AI-generated content may be incorrect.">
            <a:extLst>
              <a:ext uri="{FF2B5EF4-FFF2-40B4-BE49-F238E27FC236}">
                <a16:creationId xmlns:a16="http://schemas.microsoft.com/office/drawing/2014/main" id="{D29DA609-D31A-B513-5768-78496C671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00" y="3292399"/>
            <a:ext cx="433161" cy="433161"/>
          </a:xfrm>
          <a:prstGeom prst="rect">
            <a:avLst/>
          </a:prstGeom>
        </p:spPr>
      </p:pic>
      <p:pic>
        <p:nvPicPr>
          <p:cNvPr id="37" name="Picture 36" descr="A white ball with black numbers on it&#10;&#10;AI-generated content may be incorrect.">
            <a:extLst>
              <a:ext uri="{FF2B5EF4-FFF2-40B4-BE49-F238E27FC236}">
                <a16:creationId xmlns:a16="http://schemas.microsoft.com/office/drawing/2014/main" id="{3FF1BE00-3448-1A28-DEA0-F744A0140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19" y="3292399"/>
            <a:ext cx="433161" cy="433161"/>
          </a:xfrm>
          <a:prstGeom prst="rect">
            <a:avLst/>
          </a:prstGeom>
        </p:spPr>
      </p:pic>
      <p:pic>
        <p:nvPicPr>
          <p:cNvPr id="39" name="Picture 38" descr="A white ball with a number on it&#10;&#10;AI-generated content may be incorrect.">
            <a:extLst>
              <a:ext uri="{FF2B5EF4-FFF2-40B4-BE49-F238E27FC236}">
                <a16:creationId xmlns:a16="http://schemas.microsoft.com/office/drawing/2014/main" id="{7DC0D56A-586E-3C98-C0E1-9B7A5B4D4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38" y="3292399"/>
            <a:ext cx="433161" cy="433161"/>
          </a:xfrm>
          <a:prstGeom prst="rect">
            <a:avLst/>
          </a:prstGeom>
        </p:spPr>
      </p:pic>
      <p:pic>
        <p:nvPicPr>
          <p:cNvPr id="41" name="Picture 40" descr="A white ball with black numbers on it&#10;&#10;AI-generated content may be incorrect.">
            <a:extLst>
              <a:ext uri="{FF2B5EF4-FFF2-40B4-BE49-F238E27FC236}">
                <a16:creationId xmlns:a16="http://schemas.microsoft.com/office/drawing/2014/main" id="{38D9CC48-3AB2-B364-8200-39B7DC70E8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357" y="3292399"/>
            <a:ext cx="433161" cy="433161"/>
          </a:xfrm>
          <a:prstGeom prst="rect">
            <a:avLst/>
          </a:prstGeom>
        </p:spPr>
      </p:pic>
      <p:pic>
        <p:nvPicPr>
          <p:cNvPr id="43" name="Picture 42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866DA5B6-63EB-A0D9-BB45-89EC5F69D8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76" y="3261140"/>
            <a:ext cx="433161" cy="433161"/>
          </a:xfrm>
          <a:prstGeom prst="rect">
            <a:avLst/>
          </a:prstGeom>
        </p:spPr>
      </p:pic>
      <p:pic>
        <p:nvPicPr>
          <p:cNvPr id="45" name="Picture 44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60444EC0-224A-17AA-96B3-2EFC2E3DFD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95" y="3261140"/>
            <a:ext cx="433161" cy="433161"/>
          </a:xfrm>
          <a:prstGeom prst="rect">
            <a:avLst/>
          </a:prstGeom>
        </p:spPr>
      </p:pic>
      <p:pic>
        <p:nvPicPr>
          <p:cNvPr id="47" name="Picture 46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78CE633E-037A-0CBA-CBB3-39A2F24B33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17" y="3854809"/>
            <a:ext cx="433161" cy="433161"/>
          </a:xfrm>
          <a:prstGeom prst="rect">
            <a:avLst/>
          </a:prstGeom>
        </p:spPr>
      </p:pic>
      <p:pic>
        <p:nvPicPr>
          <p:cNvPr id="49" name="Picture 48" descr="A white ball with black numbers on it&#10;&#10;AI-generated content may be incorrect.">
            <a:extLst>
              <a:ext uri="{FF2B5EF4-FFF2-40B4-BE49-F238E27FC236}">
                <a16:creationId xmlns:a16="http://schemas.microsoft.com/office/drawing/2014/main" id="{E646E283-B051-3D2E-2CBE-403DD7616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36" y="3854809"/>
            <a:ext cx="433161" cy="433161"/>
          </a:xfrm>
          <a:prstGeom prst="rect">
            <a:avLst/>
          </a:prstGeom>
        </p:spPr>
      </p:pic>
      <p:pic>
        <p:nvPicPr>
          <p:cNvPr id="51" name="Picture 50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5C61D130-5536-D7D8-5DAC-4A02296CE4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55" y="3854809"/>
            <a:ext cx="433161" cy="433161"/>
          </a:xfrm>
          <a:prstGeom prst="rect">
            <a:avLst/>
          </a:prstGeom>
        </p:spPr>
      </p:pic>
      <p:pic>
        <p:nvPicPr>
          <p:cNvPr id="53" name="Picture 52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A36B0353-756F-12C7-1026-8E783BBE2F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74" y="3854809"/>
            <a:ext cx="433161" cy="433161"/>
          </a:xfrm>
          <a:prstGeom prst="rect">
            <a:avLst/>
          </a:prstGeom>
        </p:spPr>
      </p:pic>
      <p:pic>
        <p:nvPicPr>
          <p:cNvPr id="55" name="Picture 54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18A73F7C-488D-D9B0-3964-5FD565A3DA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93" y="3854809"/>
            <a:ext cx="433161" cy="433161"/>
          </a:xfrm>
          <a:prstGeom prst="rect">
            <a:avLst/>
          </a:prstGeom>
        </p:spPr>
      </p:pic>
      <p:pic>
        <p:nvPicPr>
          <p:cNvPr id="57" name="Picture 56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A4B791DD-F4DB-313D-7F22-BF0FCA7081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09" y="3854809"/>
            <a:ext cx="433161" cy="433161"/>
          </a:xfrm>
          <a:prstGeom prst="rect">
            <a:avLst/>
          </a:prstGeom>
        </p:spPr>
      </p:pic>
      <p:pic>
        <p:nvPicPr>
          <p:cNvPr id="59" name="Picture 58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50A69E71-3D00-7240-1A2F-AECEF4C6C5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29" y="3854808"/>
            <a:ext cx="433161" cy="433161"/>
          </a:xfrm>
          <a:prstGeom prst="rect">
            <a:avLst/>
          </a:prstGeom>
        </p:spPr>
      </p:pic>
      <p:pic>
        <p:nvPicPr>
          <p:cNvPr id="61" name="Picture 60" descr="A white ball with black numbers&#10;&#10;AI-generated content may be incorrect.">
            <a:extLst>
              <a:ext uri="{FF2B5EF4-FFF2-40B4-BE49-F238E27FC236}">
                <a16:creationId xmlns:a16="http://schemas.microsoft.com/office/drawing/2014/main" id="{C68867C8-4068-CC57-D3A6-C35BFBFC2F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56" y="3854807"/>
            <a:ext cx="433161" cy="433161"/>
          </a:xfrm>
          <a:prstGeom prst="rect">
            <a:avLst/>
          </a:prstGeom>
        </p:spPr>
      </p:pic>
      <p:sp>
        <p:nvSpPr>
          <p:cNvPr id="63" name="Slide Number Placeholder 3">
            <a:extLst>
              <a:ext uri="{FF2B5EF4-FFF2-40B4-BE49-F238E27FC236}">
                <a16:creationId xmlns:a16="http://schemas.microsoft.com/office/drawing/2014/main" id="{D25A2D62-C998-83FF-4FF8-E42B702B2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9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292FB-B75F-1A9A-74CE-1DD05CB6B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photo of a football field&#10;&#10;AI-generated content may be incorrect.">
            <a:extLst>
              <a:ext uri="{FF2B5EF4-FFF2-40B4-BE49-F238E27FC236}">
                <a16:creationId xmlns:a16="http://schemas.microsoft.com/office/drawing/2014/main" id="{D727586C-9D78-82F8-04CA-AAA1B5CF00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DF510B46-D49D-503B-B60D-50DFDB55715B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8845488" cy="337798"/>
          </a:xfrm>
          <a:prstGeom prst="rect">
            <a:avLst/>
          </a:prstGeom>
          <a:solidFill>
            <a:schemeClr val="bg1">
              <a:alpha val="53935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 algn="ctr"/>
            <a:r>
              <a:rPr lang="en-US" sz="1800" dirty="0" err="1">
                <a:solidFill>
                  <a:schemeClr val="tx1"/>
                </a:solidFill>
              </a:rPr>
              <a:t>Gemeinsame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Verabschiedung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eines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Freundes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9" name="Picture 8" descr="A person wearing glasses and a black jacket&#10;&#10;AI-generated content may be incorrect.">
            <a:extLst>
              <a:ext uri="{FF2B5EF4-FFF2-40B4-BE49-F238E27FC236}">
                <a16:creationId xmlns:a16="http://schemas.microsoft.com/office/drawing/2014/main" id="{F4A1F3C1-F9BE-B783-E69B-FBA121E84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37" y="566876"/>
            <a:ext cx="2770313" cy="27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51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otball field with a crowd of people in the background&#10;&#10;AI-generated content may be incorrect.">
            <a:extLst>
              <a:ext uri="{FF2B5EF4-FFF2-40B4-BE49-F238E27FC236}">
                <a16:creationId xmlns:a16="http://schemas.microsoft.com/office/drawing/2014/main" id="{687175B3-618D-0666-FAEB-D76F5333F8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2129"/>
          <a:stretch>
            <a:fillRect/>
          </a:stretch>
        </p:blipFill>
        <p:spPr>
          <a:xfrm>
            <a:off x="0" y="-7334"/>
            <a:ext cx="9144000" cy="5150833"/>
          </a:xfrm>
          <a:prstGeom prst="rect">
            <a:avLst/>
          </a:prstGeom>
        </p:spPr>
      </p:pic>
      <p:sp>
        <p:nvSpPr>
          <p:cNvPr id="8" name="TextBox 6"/>
          <p:cNvSpPr txBox="1"/>
          <p:nvPr/>
        </p:nvSpPr>
        <p:spPr>
          <a:xfrm>
            <a:off x="159028" y="2039292"/>
            <a:ext cx="4562121" cy="2959301"/>
          </a:xfrm>
          <a:prstGeom prst="rect">
            <a:avLst/>
          </a:prstGeom>
          <a:solidFill>
            <a:srgbClr val="005000">
              <a:alpha val="30000"/>
            </a:srgbClr>
          </a:solidFill>
        </p:spPr>
        <p:txBody>
          <a:bodyPr wrap="square" numCol="2" spcCol="0" rtlCol="0">
            <a:noAutofit/>
          </a:bodyPr>
          <a:lstStyle/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Abbenhaus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Albrecht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G. </a:t>
            </a:r>
            <a:r>
              <a:rPr lang="de-DE" sz="1600" dirty="0" err="1">
                <a:solidFill>
                  <a:schemeClr val="bg1"/>
                </a:solidFill>
              </a:rPr>
              <a:t>Garau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F. </a:t>
            </a:r>
            <a:r>
              <a:rPr lang="de-DE" sz="1600" dirty="0" err="1">
                <a:solidFill>
                  <a:schemeClr val="bg1"/>
                </a:solidFill>
              </a:rPr>
              <a:t>Gerrlich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A. </a:t>
            </a:r>
            <a:r>
              <a:rPr lang="de-DE" sz="1600" dirty="0" err="1">
                <a:solidFill>
                  <a:schemeClr val="bg1"/>
                </a:solidFill>
              </a:rPr>
              <a:t>Hertgens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D. </a:t>
            </a:r>
            <a:r>
              <a:rPr lang="de-DE" sz="1600" dirty="0" err="1">
                <a:solidFill>
                  <a:schemeClr val="bg1"/>
                </a:solidFill>
              </a:rPr>
              <a:t>Jericijo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O. Kaya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S. Klein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P. </a:t>
            </a:r>
            <a:r>
              <a:rPr lang="de-DE" sz="1600" dirty="0" err="1">
                <a:solidFill>
                  <a:schemeClr val="bg1"/>
                </a:solidFill>
              </a:rPr>
              <a:t>Kmiec</a:t>
            </a:r>
            <a:r>
              <a:rPr lang="de-DE" sz="1600" dirty="0">
                <a:solidFill>
                  <a:schemeClr val="bg1"/>
                </a:solidFill>
              </a:rPr>
              <a:t>-Ninaus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 err="1">
                <a:solidFill>
                  <a:schemeClr val="bg1"/>
                </a:solidFill>
              </a:rPr>
              <a:t>H.v</a:t>
            </a:r>
            <a:r>
              <a:rPr lang="de-DE" sz="1600" dirty="0">
                <a:solidFill>
                  <a:schemeClr val="bg1"/>
                </a:solidFill>
              </a:rPr>
              <a:t>. </a:t>
            </a:r>
            <a:r>
              <a:rPr lang="de-DE" sz="1600" dirty="0" err="1">
                <a:solidFill>
                  <a:schemeClr val="bg1"/>
                </a:solidFill>
              </a:rPr>
              <a:t>Kruschinski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R. Kuta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Leuchtenberger</a:t>
            </a:r>
            <a:endParaRPr lang="de-DE" sz="1600" strike="sngStrike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A. Reich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Sadowski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Schild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D. Schmidt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S. Sirigu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</a:t>
            </a:r>
            <a:r>
              <a:rPr lang="de-DE" sz="1600" dirty="0" err="1">
                <a:solidFill>
                  <a:schemeClr val="bg1"/>
                </a:solidFill>
              </a:rPr>
              <a:t>Talarczyk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C. Wahl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S. </a:t>
            </a:r>
            <a:r>
              <a:rPr lang="de-DE" sz="1600" dirty="0" err="1">
                <a:solidFill>
                  <a:schemeClr val="bg1"/>
                </a:solidFill>
              </a:rPr>
              <a:t>Yousfi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798F4C7-149C-C7AD-FF83-884847ED1D91}"/>
              </a:ext>
            </a:extLst>
          </p:cNvPr>
          <p:cNvSpPr txBox="1"/>
          <p:nvPr/>
        </p:nvSpPr>
        <p:spPr>
          <a:xfrm>
            <a:off x="4941180" y="2039290"/>
            <a:ext cx="4043791" cy="2959301"/>
          </a:xfrm>
          <a:prstGeom prst="rect">
            <a:avLst/>
          </a:prstGeom>
          <a:solidFill>
            <a:srgbClr val="005000">
              <a:alpha val="30000"/>
            </a:srgbClr>
          </a:solidFill>
        </p:spPr>
        <p:txBody>
          <a:bodyPr wrap="square" numCol="2" rtlCol="0">
            <a:noAutofit/>
          </a:bodyPr>
          <a:lstStyle/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A. Abbenhaus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T. Abbenhaus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R. Boi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J. Flügel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T. </a:t>
            </a:r>
            <a:r>
              <a:rPr lang="de-DE" sz="1600" dirty="0" err="1">
                <a:solidFill>
                  <a:schemeClr val="bg1"/>
                </a:solidFill>
              </a:rPr>
              <a:t>Frackowiak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Kaller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A. </a:t>
            </a:r>
            <a:r>
              <a:rPr lang="de-DE" sz="1600" dirty="0" err="1">
                <a:solidFill>
                  <a:schemeClr val="bg1"/>
                </a:solidFill>
              </a:rPr>
              <a:t>Krumscheid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R. </a:t>
            </a:r>
            <a:r>
              <a:rPr lang="de-DE" sz="1600" dirty="0" err="1">
                <a:solidFill>
                  <a:schemeClr val="bg1"/>
                </a:solidFill>
              </a:rPr>
              <a:t>Krupka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J. Lange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D. </a:t>
            </a:r>
            <a:r>
              <a:rPr lang="de-DE" sz="1600" dirty="0" err="1">
                <a:solidFill>
                  <a:schemeClr val="bg1"/>
                </a:solidFill>
              </a:rPr>
              <a:t>Maschek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R. </a:t>
            </a:r>
            <a:r>
              <a:rPr lang="de-DE" sz="1600" dirty="0" err="1">
                <a:solidFill>
                  <a:schemeClr val="bg1"/>
                </a:solidFill>
              </a:rPr>
              <a:t>Prietzel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U. Schwarzer</a:t>
            </a: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H. </a:t>
            </a:r>
            <a:r>
              <a:rPr lang="de-DE" sz="1600" dirty="0" err="1">
                <a:solidFill>
                  <a:schemeClr val="bg1"/>
                </a:solidFill>
              </a:rPr>
              <a:t>Slatinjek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P. </a:t>
            </a:r>
            <a:r>
              <a:rPr lang="de-DE" sz="1600" dirty="0" err="1">
                <a:solidFill>
                  <a:schemeClr val="bg1"/>
                </a:solidFill>
              </a:rPr>
              <a:t>Standke</a:t>
            </a:r>
            <a:endParaRPr lang="de-DE" sz="1600" dirty="0">
              <a:solidFill>
                <a:schemeClr val="bg1"/>
              </a:solidFill>
            </a:endParaRPr>
          </a:p>
          <a:p>
            <a:pPr marL="366713" indent="-366713">
              <a:lnSpc>
                <a:spcPts val="2220"/>
              </a:lnSpc>
              <a:buClr>
                <a:schemeClr val="bg1"/>
              </a:buClr>
              <a:buFont typeface="+mj-lt"/>
              <a:buAutoNum type="arabicPeriod"/>
            </a:pPr>
            <a:r>
              <a:rPr lang="de-DE" sz="1600" dirty="0">
                <a:solidFill>
                  <a:schemeClr val="bg1"/>
                </a:solidFill>
              </a:rPr>
              <a:t>M. </a:t>
            </a:r>
            <a:r>
              <a:rPr lang="de-DE" sz="1600" dirty="0" err="1">
                <a:solidFill>
                  <a:schemeClr val="bg1"/>
                </a:solidFill>
              </a:rPr>
              <a:t>Wiemers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7383EEC-B6C1-0699-B7FF-FB83A748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14FE2D48-E179-6F98-F815-CB99CF023A73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2994719" cy="33779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  <a:effectLst>
                  <a:outerShdw dist="25400" dir="2700000" algn="tl" rotWithShape="0">
                    <a:schemeClr val="bg1"/>
                  </a:outerShdw>
                </a:effectLst>
              </a:rPr>
              <a:t>Mitglieder</a:t>
            </a:r>
            <a:r>
              <a:rPr lang="en-US" sz="1800" dirty="0">
                <a:solidFill>
                  <a:schemeClr val="tx1"/>
                </a:solidFill>
                <a:effectLst>
                  <a:outerShdw dist="25400" dir="2700000" algn="tl" rotWithShape="0">
                    <a:schemeClr val="bg1"/>
                  </a:outerShdw>
                </a:effectLst>
              </a:rPr>
              <a:t> – Status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F6EC5D-9EC2-5D11-A126-EA0303B61506}"/>
              </a:ext>
            </a:extLst>
          </p:cNvPr>
          <p:cNvSpPr txBox="1"/>
          <p:nvPr/>
        </p:nvSpPr>
        <p:spPr>
          <a:xfrm>
            <a:off x="3576577" y="951620"/>
            <a:ext cx="2077656" cy="443130"/>
          </a:xfrm>
          <a:prstGeom prst="rect">
            <a:avLst/>
          </a:prstGeom>
          <a:solidFill>
            <a:srgbClr val="313438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2400" b="1" dirty="0">
                <a:solidFill>
                  <a:schemeClr val="bg1">
                    <a:lumMod val="85000"/>
                  </a:schemeClr>
                </a:solidFill>
                <a:latin typeface="Anton" pitchFamily="2" charset="77"/>
              </a:rPr>
              <a:t>Mitglieder: 35</a:t>
            </a:r>
          </a:p>
        </p:txBody>
      </p:sp>
    </p:spTree>
    <p:extLst>
      <p:ext uri="{BB962C8B-B14F-4D97-AF65-F5344CB8AC3E}">
        <p14:creationId xmlns:p14="http://schemas.microsoft.com/office/powerpoint/2010/main" val="478865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CA0F-56A6-D952-11CC-449E26B48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ootball field with a crowd of people in the background&#10;&#10;AI-generated content may be incorrect.">
            <a:extLst>
              <a:ext uri="{FF2B5EF4-FFF2-40B4-BE49-F238E27FC236}">
                <a16:creationId xmlns:a16="http://schemas.microsoft.com/office/drawing/2014/main" id="{82C3D9A8-7798-0E9D-3C98-5E5A0864FF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r="2129"/>
          <a:stretch>
            <a:fillRect/>
          </a:stretch>
        </p:blipFill>
        <p:spPr>
          <a:xfrm>
            <a:off x="0" y="-7334"/>
            <a:ext cx="9144000" cy="515083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ABCF6BE4-4D34-B93B-6E6B-DFE795256C88}"/>
              </a:ext>
            </a:extLst>
          </p:cNvPr>
          <p:cNvSpPr txBox="1"/>
          <p:nvPr/>
        </p:nvSpPr>
        <p:spPr>
          <a:xfrm>
            <a:off x="3424776" y="3834501"/>
            <a:ext cx="2524175" cy="954107"/>
          </a:xfrm>
          <a:prstGeom prst="rect">
            <a:avLst/>
          </a:prstGeom>
          <a:solidFill>
            <a:srgbClr val="005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Aufnahmekandidaten</a:t>
            </a: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Mohamed </a:t>
            </a:r>
            <a:r>
              <a:rPr lang="de-DE" sz="1600" dirty="0" err="1">
                <a:solidFill>
                  <a:schemeClr val="bg1"/>
                </a:solidFill>
              </a:rPr>
              <a:t>Hamzaoui</a:t>
            </a:r>
            <a:endParaRPr lang="de-DE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Mathias </a:t>
            </a:r>
            <a:r>
              <a:rPr lang="de-DE" sz="1600" dirty="0" err="1">
                <a:solidFill>
                  <a:schemeClr val="bg1"/>
                </a:solidFill>
              </a:rPr>
              <a:t>Kery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1707BF1-85CC-5BF3-2C87-8C2F8171A523}"/>
              </a:ext>
            </a:extLst>
          </p:cNvPr>
          <p:cNvSpPr txBox="1"/>
          <p:nvPr/>
        </p:nvSpPr>
        <p:spPr>
          <a:xfrm>
            <a:off x="3424776" y="2132924"/>
            <a:ext cx="2730769" cy="1615827"/>
          </a:xfrm>
          <a:prstGeom prst="rect">
            <a:avLst/>
          </a:prstGeom>
          <a:solidFill>
            <a:srgbClr val="0050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b="1" dirty="0">
                <a:solidFill>
                  <a:schemeClr val="bg1"/>
                </a:solidFill>
              </a:rPr>
              <a:t>Ausgetreten</a:t>
            </a:r>
          </a:p>
          <a:p>
            <a:pPr marL="366713" indent="-366713">
              <a:buClr>
                <a:schemeClr val="bg1"/>
              </a:buClr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Roger Flügel</a:t>
            </a:r>
          </a:p>
          <a:p>
            <a:pPr marL="366713" indent="-366713">
              <a:buClr>
                <a:schemeClr val="bg1"/>
              </a:buClr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Jürgen </a:t>
            </a:r>
            <a:r>
              <a:rPr lang="de-DE" dirty="0" err="1">
                <a:solidFill>
                  <a:schemeClr val="bg1"/>
                </a:solidFill>
              </a:rPr>
              <a:t>Gerrlich</a:t>
            </a:r>
            <a:endParaRPr lang="de-DE" dirty="0">
              <a:solidFill>
                <a:schemeClr val="bg1"/>
              </a:solidFill>
            </a:endParaRPr>
          </a:p>
          <a:p>
            <a:pPr marL="366713" indent="-366713">
              <a:buClr>
                <a:schemeClr val="bg1"/>
              </a:buClr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Andreas Maldonado</a:t>
            </a:r>
          </a:p>
          <a:p>
            <a:pPr marL="366713" indent="-366713">
              <a:buClr>
                <a:schemeClr val="bg1"/>
              </a:buClr>
              <a:buFont typeface="+mj-lt"/>
              <a:buAutoNum type="arabicPeriod"/>
            </a:pPr>
            <a:r>
              <a:rPr lang="de-DE" dirty="0">
                <a:solidFill>
                  <a:schemeClr val="bg1"/>
                </a:solidFill>
              </a:rPr>
              <a:t>Jürgen </a:t>
            </a:r>
            <a:r>
              <a:rPr lang="de-DE" dirty="0" err="1">
                <a:solidFill>
                  <a:schemeClr val="bg1"/>
                </a:solidFill>
              </a:rPr>
              <a:t>Weiss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D650693-659C-4236-E5DE-B5B10CD8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E0CEFF0-E190-B8D2-EC7D-296BA96CE686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2994719" cy="337798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tx1"/>
                </a:solidFill>
                <a:effectLst>
                  <a:outerShdw dist="25400" dir="2700000" algn="tl" rotWithShape="0">
                    <a:schemeClr val="bg1"/>
                  </a:outerShdw>
                </a:effectLst>
              </a:rPr>
              <a:t>Mitglieder</a:t>
            </a:r>
            <a:r>
              <a:rPr lang="en-US" sz="1800" dirty="0">
                <a:solidFill>
                  <a:schemeClr val="tx1"/>
                </a:solidFill>
                <a:effectLst>
                  <a:outerShdw dist="25400" dir="2700000" algn="tl" rotWithShape="0">
                    <a:schemeClr val="bg1"/>
                  </a:outerShdw>
                </a:effectLst>
              </a:rPr>
              <a:t> – Status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36033C-1875-CFDB-B695-AA6D7810A2E7}"/>
              </a:ext>
            </a:extLst>
          </p:cNvPr>
          <p:cNvSpPr txBox="1"/>
          <p:nvPr/>
        </p:nvSpPr>
        <p:spPr>
          <a:xfrm>
            <a:off x="3576577" y="951620"/>
            <a:ext cx="2077656" cy="443130"/>
          </a:xfrm>
          <a:prstGeom prst="rect">
            <a:avLst/>
          </a:prstGeom>
          <a:solidFill>
            <a:srgbClr val="313438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2400" b="1" dirty="0">
                <a:solidFill>
                  <a:schemeClr val="bg1">
                    <a:lumMod val="85000"/>
                  </a:schemeClr>
                </a:solidFill>
                <a:latin typeface="Anton" pitchFamily="2" charset="77"/>
              </a:rPr>
              <a:t>Mitglieder: 35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D77AC9C-0DC8-BF1A-DE46-DE0DC61E5DE7}"/>
              </a:ext>
            </a:extLst>
          </p:cNvPr>
          <p:cNvSpPr txBox="1"/>
          <p:nvPr/>
        </p:nvSpPr>
        <p:spPr>
          <a:xfrm>
            <a:off x="3533171" y="951619"/>
            <a:ext cx="2077657" cy="443130"/>
          </a:xfrm>
          <a:prstGeom prst="rect">
            <a:avLst/>
          </a:prstGeom>
          <a:solidFill>
            <a:srgbClr val="313438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de-DE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nton" pitchFamily="2" charset="77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3303837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5686A9A8-4254-EB2F-C2B9-DC9FEB2F42D2}"/>
              </a:ext>
            </a:extLst>
          </p:cNvPr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97D9092-DFE5-F4BE-1C0A-9F021F378EBE}"/>
              </a:ext>
            </a:extLst>
          </p:cNvPr>
          <p:cNvSpPr txBox="1"/>
          <p:nvPr/>
        </p:nvSpPr>
        <p:spPr>
          <a:xfrm>
            <a:off x="1869312" y="1701103"/>
            <a:ext cx="5104435" cy="120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bg1"/>
              </a:buClr>
            </a:pPr>
            <a:r>
              <a:rPr lang="de-DE" sz="5400" dirty="0">
                <a:solidFill>
                  <a:schemeClr val="bg1"/>
                </a:solidFill>
                <a:latin typeface="Anton" pitchFamily="2" charset="77"/>
              </a:rPr>
              <a:t>Wahlen 2026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38C6430B-37A7-779A-5DE9-6ED66FE9CF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830" y="230285"/>
            <a:ext cx="766947" cy="990887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95EC31B-D3F4-E396-F8A4-AB34613C6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9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E883F-DC73-2805-3C5A-77071DCF0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E7D12C-4EB4-AC84-2F93-DC7A3AEB96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1CE8E-A32C-9EF9-8A3F-669D6ED20167}"/>
              </a:ext>
            </a:extLst>
          </p:cNvPr>
          <p:cNvSpPr txBox="1"/>
          <p:nvPr/>
        </p:nvSpPr>
        <p:spPr>
          <a:xfrm>
            <a:off x="813816" y="1332564"/>
            <a:ext cx="7525512" cy="1454244"/>
          </a:xfrm>
          <a:prstGeom prst="rect">
            <a:avLst/>
          </a:prstGeom>
          <a:noFill/>
        </p:spPr>
        <p:txBody>
          <a:bodyPr wrap="square" tIns="0" anchor="ctr">
            <a:spAutoFit/>
          </a:bodyPr>
          <a:lstStyle/>
          <a:p>
            <a:pPr algn="l">
              <a:spcAft>
                <a:spcPts val="1125"/>
              </a:spcAft>
              <a:buNone/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Wie fühlst du dich im Kreise der 2. Alten Herren?</a:t>
            </a:r>
          </a:p>
          <a:p>
            <a:pPr marL="117475" algn="l">
              <a:spcAft>
                <a:spcPts val="1125"/>
              </a:spcAft>
              <a:buNone/>
              <a:tabLst>
                <a:tab pos="4679950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Ich bin sehr gut aufgenommen worden. 	36%</a:t>
            </a:r>
            <a:endParaRPr lang="de-DE" sz="1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l">
              <a:spcAft>
                <a:spcPts val="1125"/>
              </a:spcAft>
              <a:buNone/>
              <a:tabLst>
                <a:tab pos="4679950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Ich fühle mich sehr wohl in der Gemeinschaft. 	59%</a:t>
            </a:r>
            <a:endParaRPr lang="de-DE" sz="1600" b="0" i="0" noProof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l">
              <a:buNone/>
              <a:tabLst>
                <a:tab pos="4679950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Sonstiges 	5%</a:t>
            </a:r>
            <a:endParaRPr lang="de-DE" sz="1600" b="0" i="0" noProof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2BA1A-B336-DF7E-1478-076BC8E1F272}"/>
              </a:ext>
            </a:extLst>
          </p:cNvPr>
          <p:cNvSpPr txBox="1"/>
          <p:nvPr/>
        </p:nvSpPr>
        <p:spPr>
          <a:xfrm>
            <a:off x="1352101" y="2786808"/>
            <a:ext cx="7188396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"Ich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empfinde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einen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gewisse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Distanz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zwischen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Aktiven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 und </a:t>
            </a:r>
            <a:r>
              <a:rPr 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Passiven</a:t>
            </a:r>
            <a:r>
              <a:rPr 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"Manche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neuen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Kollegen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haben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wenig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Respekt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älteren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Kollegen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 "</a:t>
            </a:r>
          </a:p>
        </p:txBody>
      </p:sp>
    </p:spTree>
    <p:extLst>
      <p:ext uri="{BB962C8B-B14F-4D97-AF65-F5344CB8AC3E}">
        <p14:creationId xmlns:p14="http://schemas.microsoft.com/office/powerpoint/2010/main" val="372341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929B6-7F99-835C-0A3C-9A2695EE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D0070BCD-74DC-B3AF-12A6-7CE253DC0CB7}"/>
              </a:ext>
            </a:extLst>
          </p:cNvPr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CD13318-0023-F8C5-879C-634693D2980D}"/>
              </a:ext>
            </a:extLst>
          </p:cNvPr>
          <p:cNvSpPr txBox="1"/>
          <p:nvPr/>
        </p:nvSpPr>
        <p:spPr>
          <a:xfrm>
            <a:off x="159029" y="768147"/>
            <a:ext cx="5975554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Obmann:</a:t>
            </a:r>
            <a:r>
              <a:rPr lang="de-DE" sz="1400" dirty="0">
                <a:solidFill>
                  <a:schemeClr val="bg1"/>
                </a:solidFill>
              </a:rPr>
              <a:t> Roberto Boi (2016)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Kassierer:</a:t>
            </a:r>
            <a:r>
              <a:rPr lang="de-DE" sz="1400" dirty="0">
                <a:solidFill>
                  <a:schemeClr val="bg1"/>
                </a:solidFill>
              </a:rPr>
              <a:t> Markus Sadowski (2008)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Stellv.:</a:t>
            </a:r>
            <a:r>
              <a:rPr lang="de-DE" sz="1400" dirty="0">
                <a:solidFill>
                  <a:schemeClr val="bg1"/>
                </a:solidFill>
              </a:rPr>
              <a:t> Dennis Jericijo (2022)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Schriftführer:</a:t>
            </a:r>
            <a:r>
              <a:rPr lang="de-DE" sz="1400" dirty="0">
                <a:solidFill>
                  <a:schemeClr val="bg1"/>
                </a:solidFill>
              </a:rPr>
              <a:t> Christian Wahl (2014)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Beisitzer: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H.v</a:t>
            </a:r>
            <a:r>
              <a:rPr lang="de-DE" sz="1400" dirty="0">
                <a:solidFill>
                  <a:schemeClr val="bg1"/>
                </a:solidFill>
              </a:rPr>
              <a:t>. </a:t>
            </a:r>
            <a:r>
              <a:rPr lang="de-DE" sz="1400" dirty="0" err="1">
                <a:solidFill>
                  <a:schemeClr val="bg1"/>
                </a:solidFill>
              </a:rPr>
              <a:t>Kruschinski</a:t>
            </a:r>
            <a:r>
              <a:rPr lang="de-DE" sz="1400" dirty="0">
                <a:solidFill>
                  <a:schemeClr val="bg1"/>
                </a:solidFill>
              </a:rPr>
              <a:t> &amp; G. </a:t>
            </a:r>
            <a:r>
              <a:rPr lang="de-DE" sz="1400" dirty="0" err="1">
                <a:solidFill>
                  <a:schemeClr val="bg1"/>
                </a:solidFill>
              </a:rPr>
              <a:t>Garau</a:t>
            </a:r>
            <a:r>
              <a:rPr lang="de-DE" sz="1400" dirty="0">
                <a:solidFill>
                  <a:schemeClr val="bg1"/>
                </a:solidFill>
              </a:rPr>
              <a:t> (2024)</a:t>
            </a:r>
            <a:br>
              <a:rPr lang="de-DE" sz="1400" dirty="0">
                <a:solidFill>
                  <a:schemeClr val="bg1"/>
                </a:solidFill>
              </a:rPr>
            </a:br>
            <a:endParaRPr lang="de-DE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chemeClr val="tx2"/>
              </a:buClr>
            </a:pPr>
            <a:r>
              <a:rPr lang="de-DE" sz="1400" b="1" u="sng" dirty="0">
                <a:solidFill>
                  <a:schemeClr val="bg1"/>
                </a:solidFill>
              </a:rPr>
              <a:t>Sonstige Posten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Festausschuß</a:t>
            </a:r>
            <a:r>
              <a:rPr lang="de-DE" sz="1400" b="1" dirty="0">
                <a:solidFill>
                  <a:schemeClr val="bg1"/>
                </a:solidFill>
              </a:rPr>
              <a:t>: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H.v</a:t>
            </a:r>
            <a:r>
              <a:rPr lang="de-DE" sz="1400" dirty="0">
                <a:solidFill>
                  <a:schemeClr val="bg1"/>
                </a:solidFill>
              </a:rPr>
              <a:t>. </a:t>
            </a:r>
            <a:r>
              <a:rPr lang="de-DE" sz="1400" dirty="0" err="1">
                <a:solidFill>
                  <a:schemeClr val="bg1"/>
                </a:solidFill>
              </a:rPr>
              <a:t>Kruschinski</a:t>
            </a:r>
            <a:r>
              <a:rPr lang="de-DE" sz="1400" dirty="0">
                <a:solidFill>
                  <a:schemeClr val="bg1"/>
                </a:solidFill>
              </a:rPr>
              <a:t>, S. Sirigu, M. Schild &amp; D. </a:t>
            </a:r>
            <a:r>
              <a:rPr lang="de-DE" sz="1400" dirty="0" err="1">
                <a:solidFill>
                  <a:schemeClr val="bg1"/>
                </a:solidFill>
              </a:rPr>
              <a:t>Maschek</a:t>
            </a:r>
            <a:endParaRPr lang="de-DE" sz="1400" dirty="0">
              <a:solidFill>
                <a:schemeClr val="bg1"/>
              </a:solidFill>
            </a:endParaRP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Kassenprüfer:</a:t>
            </a:r>
            <a:r>
              <a:rPr lang="de-DE" sz="1400" dirty="0">
                <a:solidFill>
                  <a:schemeClr val="bg1"/>
                </a:solidFill>
              </a:rPr>
              <a:t> M. Kaller &amp; U. Schwarzer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Lottokasse:</a:t>
            </a:r>
            <a:r>
              <a:rPr lang="de-DE" sz="1400" dirty="0">
                <a:solidFill>
                  <a:schemeClr val="bg1"/>
                </a:solidFill>
              </a:rPr>
              <a:t> D. </a:t>
            </a:r>
            <a:r>
              <a:rPr lang="de-DE" sz="1400" dirty="0" err="1">
                <a:solidFill>
                  <a:schemeClr val="bg1"/>
                </a:solidFill>
              </a:rPr>
              <a:t>Jericijo</a:t>
            </a:r>
            <a:r>
              <a:rPr lang="de-DE" sz="1400" dirty="0">
                <a:solidFill>
                  <a:schemeClr val="bg1"/>
                </a:solidFill>
              </a:rPr>
              <a:t> &amp; G. </a:t>
            </a:r>
            <a:r>
              <a:rPr lang="de-DE" sz="1400" dirty="0" err="1">
                <a:solidFill>
                  <a:schemeClr val="bg1"/>
                </a:solidFill>
              </a:rPr>
              <a:t>Garau</a:t>
            </a:r>
            <a:endParaRPr lang="de-DE" sz="1400" dirty="0">
              <a:solidFill>
                <a:schemeClr val="bg1"/>
              </a:solidFill>
            </a:endParaRP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Tippspiel:</a:t>
            </a:r>
            <a:r>
              <a:rPr lang="de-DE" sz="1400" dirty="0">
                <a:solidFill>
                  <a:schemeClr val="bg1"/>
                </a:solidFill>
              </a:rPr>
              <a:t> C. Wahl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75725C9C-98FC-82AA-D0C9-1647E9B88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25" y="114539"/>
            <a:ext cx="766947" cy="990887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5CF2DA5-06C9-F5FB-5518-5B58DE0C5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8B80BC6D-1800-2BED-7870-3A7C4DD91339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5553078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>
                <a:solidFill>
                  <a:schemeClr val="bg1"/>
                </a:solidFill>
              </a:rPr>
              <a:t>Posten – </a:t>
            </a:r>
            <a:r>
              <a:rPr lang="en-US" sz="1800" dirty="0" err="1">
                <a:solidFill>
                  <a:schemeClr val="bg1"/>
                </a:solidFill>
              </a:rPr>
              <a:t>Amtierender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Vorstand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10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BE54-7B02-6409-17AB-12EB74A68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5647A66C-95AB-5C71-3F53-0743D2EC2F7B}"/>
              </a:ext>
            </a:extLst>
          </p:cNvPr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7DEF862-4FCA-0C5C-4EB8-82C4DD3721B5}"/>
              </a:ext>
            </a:extLst>
          </p:cNvPr>
          <p:cNvSpPr txBox="1"/>
          <p:nvPr/>
        </p:nvSpPr>
        <p:spPr>
          <a:xfrm>
            <a:off x="159029" y="768147"/>
            <a:ext cx="7324004" cy="393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Obmann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Vertritt die Mannschaft nach außen.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Ansprechpartner intern und extern.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Plant und organsiert die Veranstaltungen mit.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Entwickelt die Gemeinschaft innovativ weiter.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Bindeglied zwischen passiven und aktiven Mitgliedern.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Leitet die Versammlungen</a:t>
            </a:r>
            <a:br>
              <a:rPr lang="de-DE" sz="1400" dirty="0">
                <a:solidFill>
                  <a:schemeClr val="bg1"/>
                </a:solidFill>
              </a:rPr>
            </a:br>
            <a:endParaRPr lang="de-DE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Pflegt die Webseite und den Web-Shop (inhaltlich &amp; administrativ)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Pflegt die Statistiken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Design der Grafiken und Drucksachen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Hüter der Werte und Prinzipien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C8BCA04D-5941-1B06-7CF4-B53C078F7A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25" y="114539"/>
            <a:ext cx="766947" cy="990887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D76E3A5-2646-07AE-CED3-DEF1C628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4AC9620-8A81-61C9-882E-45D873BE6E02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5553078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>
                <a:solidFill>
                  <a:schemeClr val="bg1"/>
                </a:solidFill>
              </a:rPr>
              <a:t>Posten – </a:t>
            </a:r>
            <a:r>
              <a:rPr lang="en-US" sz="1800" dirty="0" err="1">
                <a:solidFill>
                  <a:schemeClr val="bg1"/>
                </a:solidFill>
              </a:rPr>
              <a:t>Aufgabengebiet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687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22FFA-9AEE-3A80-B7BF-2FB8B0148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CC00CBE9-C1D7-3F9A-BA92-1DCDB469FF27}"/>
              </a:ext>
            </a:extLst>
          </p:cNvPr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2C92E76-F44A-AEBB-B505-6E6ADF46EC44}"/>
              </a:ext>
            </a:extLst>
          </p:cNvPr>
          <p:cNvSpPr txBox="1"/>
          <p:nvPr/>
        </p:nvSpPr>
        <p:spPr>
          <a:xfrm>
            <a:off x="159029" y="768147"/>
            <a:ext cx="7324004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Kassierer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Bevollmächtigter des Kontos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Verantwortlich für Mitgliedsbeiträge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Bezahlen von Rechnungen (Feiern, Getränke, Anschaffungen)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Verantwortlich für alle Sammelaktionen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0B48778B-B652-FF7A-D3AA-F9DD41EB46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25" y="114539"/>
            <a:ext cx="766947" cy="990887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7D68D7B-94BB-6538-DCB2-6774F839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E4FF6EC-F109-0F73-A413-39D1F6CB521C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5553078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>
                <a:solidFill>
                  <a:schemeClr val="bg1"/>
                </a:solidFill>
              </a:rPr>
              <a:t>Posten – </a:t>
            </a:r>
            <a:r>
              <a:rPr lang="en-US" sz="1800" dirty="0" err="1">
                <a:solidFill>
                  <a:schemeClr val="bg1"/>
                </a:solidFill>
              </a:rPr>
              <a:t>Aufgabengebiet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C3B68E7-D7BC-AC8B-FE76-3AC474CE848D}"/>
              </a:ext>
            </a:extLst>
          </p:cNvPr>
          <p:cNvSpPr txBox="1"/>
          <p:nvPr/>
        </p:nvSpPr>
        <p:spPr>
          <a:xfrm>
            <a:off x="159028" y="2571750"/>
            <a:ext cx="7324004" cy="199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Schriftführer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Plant/organisiert den Spielbetrieb und Training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Nimmt an offiziellen Terminen teil 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Erstellt den Spielbericht für FVN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Erstellt den Spielbericht für die Webseite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D26AE-371F-C62C-F5C3-4FBF3829F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EDE087C0-047A-4114-EE95-AC1A3A799415}"/>
              </a:ext>
            </a:extLst>
          </p:cNvPr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41BCA230-73FB-92C2-259C-EC42811596B8}"/>
              </a:ext>
            </a:extLst>
          </p:cNvPr>
          <p:cNvSpPr txBox="1"/>
          <p:nvPr/>
        </p:nvSpPr>
        <p:spPr>
          <a:xfrm>
            <a:off x="159029" y="768147"/>
            <a:ext cx="7324004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Trainer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Stellt die Mannschaft auf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AB94AF1E-97A6-68A3-225C-29A5375C22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25" y="114539"/>
            <a:ext cx="766947" cy="990887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456FA9-CD0A-6A45-039E-440BBC76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E2E4396-A8FE-8743-F150-BF4F51FF4594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5553078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>
                <a:solidFill>
                  <a:schemeClr val="bg1"/>
                </a:solidFill>
              </a:rPr>
              <a:t>Posten – </a:t>
            </a:r>
            <a:r>
              <a:rPr lang="en-US" sz="1800" dirty="0" err="1">
                <a:solidFill>
                  <a:schemeClr val="bg1"/>
                </a:solidFill>
              </a:rPr>
              <a:t>Aufgabengebiet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772A0A2-7B9C-F884-2B7E-270140B45866}"/>
              </a:ext>
            </a:extLst>
          </p:cNvPr>
          <p:cNvSpPr txBox="1"/>
          <p:nvPr/>
        </p:nvSpPr>
        <p:spPr>
          <a:xfrm>
            <a:off x="159028" y="1681640"/>
            <a:ext cx="4893321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Spielführer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Repräsentiert die Mannschaft auf und neben dem Platz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Teilt beim Training die Mannschaften ein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Bindeglied zwischen Mannschaft, Trainer und Vorstand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C41C5875-B858-7DF3-6337-6693BF1FBA6A}"/>
              </a:ext>
            </a:extLst>
          </p:cNvPr>
          <p:cNvSpPr txBox="1"/>
          <p:nvPr/>
        </p:nvSpPr>
        <p:spPr>
          <a:xfrm>
            <a:off x="103084" y="3124618"/>
            <a:ext cx="4893321" cy="16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Lottokasse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Sammelt das Geld ein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Dokumentiert Einzahlungen und Gewinne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Informiert die Mannschaft 2x im Monat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4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869C-7771-3468-7216-7956B8A8F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482F68A6-1A7E-06B5-A6AB-CDEA6174E4C0}"/>
              </a:ext>
            </a:extLst>
          </p:cNvPr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EC7CEEE-F24A-4373-A9D7-6F50C5F0ABB1}"/>
              </a:ext>
            </a:extLst>
          </p:cNvPr>
          <p:cNvSpPr txBox="1"/>
          <p:nvPr/>
        </p:nvSpPr>
        <p:spPr>
          <a:xfrm>
            <a:off x="159029" y="768147"/>
            <a:ext cx="4412971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Tippspiel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Sucht die Spiele aus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Erstellt die Tippscheine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Sammelt das Geld ein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4DF821B4-BB41-EBD6-54EA-9746A27359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25" y="114539"/>
            <a:ext cx="766947" cy="990887"/>
          </a:xfrm>
          <a:prstGeom prst="rect">
            <a:avLst/>
          </a:prstGeom>
          <a:noFill/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BCF4717-A797-A1EB-8500-57CF614D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6841E5DC-9931-84CF-0310-597276FD9B6E}"/>
              </a:ext>
            </a:extLst>
          </p:cNvPr>
          <p:cNvSpPr txBox="1">
            <a:spLocks/>
          </p:cNvSpPr>
          <p:nvPr/>
        </p:nvSpPr>
        <p:spPr>
          <a:xfrm>
            <a:off x="159028" y="114539"/>
            <a:ext cx="5553078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>
                <a:solidFill>
                  <a:schemeClr val="bg1"/>
                </a:solidFill>
              </a:rPr>
              <a:t>Posten – </a:t>
            </a:r>
            <a:r>
              <a:rPr lang="en-US" sz="1800" dirty="0" err="1">
                <a:solidFill>
                  <a:schemeClr val="bg1"/>
                </a:solidFill>
              </a:rPr>
              <a:t>Aufgabengebiet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F597921A-F3B2-7062-AB4A-FFB4E24B092B}"/>
              </a:ext>
            </a:extLst>
          </p:cNvPr>
          <p:cNvSpPr txBox="1"/>
          <p:nvPr/>
        </p:nvSpPr>
        <p:spPr>
          <a:xfrm>
            <a:off x="159028" y="2216005"/>
            <a:ext cx="5338947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Festausschuss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Plant Veranstaltungen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Organisiert den Ablauf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Informiert zeitnah über anstehende Veranstaltungen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35BA9-01C7-E550-7CCE-F46471F956BB}"/>
              </a:ext>
            </a:extLst>
          </p:cNvPr>
          <p:cNvSpPr txBox="1"/>
          <p:nvPr/>
        </p:nvSpPr>
        <p:spPr>
          <a:xfrm>
            <a:off x="159027" y="3689087"/>
            <a:ext cx="4893321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400" b="1" dirty="0">
                <a:solidFill>
                  <a:schemeClr val="bg1"/>
                </a:solidFill>
              </a:rPr>
              <a:t>Kassenprüfer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Prüfen die Kassen – Einnahmen gegen Ausgaben</a:t>
            </a: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</a:rPr>
              <a:t>Kassenprüfung im Anfang Januar </a:t>
            </a:r>
          </a:p>
        </p:txBody>
      </p:sp>
    </p:spTree>
    <p:extLst>
      <p:ext uri="{BB962C8B-B14F-4D97-AF65-F5344CB8AC3E}">
        <p14:creationId xmlns:p14="http://schemas.microsoft.com/office/powerpoint/2010/main" val="9138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6611-9AB3-2AF7-7A13-99B508CF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">
            <a:extLst>
              <a:ext uri="{FF2B5EF4-FFF2-40B4-BE49-F238E27FC236}">
                <a16:creationId xmlns:a16="http://schemas.microsoft.com/office/drawing/2014/main" id="{DFF00FB5-850A-DBC2-F9E9-B470A294B58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3F515F7F-959F-53F2-AC1F-956D15868118}"/>
              </a:ext>
            </a:extLst>
          </p:cNvPr>
          <p:cNvSpPr txBox="1"/>
          <p:nvPr/>
        </p:nvSpPr>
        <p:spPr>
          <a:xfrm>
            <a:off x="159027" y="757541"/>
            <a:ext cx="4877668" cy="2539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Erläuterung des Wahlvorgangs</a:t>
            </a:r>
          </a:p>
          <a:p>
            <a:pPr marL="671513" lvl="1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Wie soll gewählt werden?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Bestimmung eines Wahlleiters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Entlastung des amtierenden Vorstands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de-DE" sz="1200" dirty="0">
                <a:solidFill>
                  <a:schemeClr val="bg1">
                    <a:lumMod val="85000"/>
                  </a:schemeClr>
                </a:solidFill>
              </a:rPr>
              <a:t>(Das Team ist von diesem Zeitpunkt an ohne Vorstand)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Wahlleiter fragt nach freiwilligen Kandidaten</a:t>
            </a:r>
            <a:endParaRPr lang="de-DE" sz="1200" dirty="0">
              <a:solidFill>
                <a:schemeClr val="bg1"/>
              </a:solidFill>
            </a:endParaRP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600" dirty="0">
                <a:solidFill>
                  <a:schemeClr val="bg1"/>
                </a:solidFill>
              </a:rPr>
              <a:t>Mitglieder wählen die einzelnen Posten</a:t>
            </a:r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910E1A94-821C-417B-8F33-51EE45873E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961" y="92505"/>
            <a:ext cx="913012" cy="1179602"/>
          </a:xfrm>
          <a:prstGeom prst="rect">
            <a:avLst/>
          </a:prstGeom>
          <a:noFill/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AAC003C8-F611-FE1B-7166-622A8CE1D5EA}"/>
              </a:ext>
            </a:extLst>
          </p:cNvPr>
          <p:cNvSpPr txBox="1">
            <a:spLocks/>
          </p:cNvSpPr>
          <p:nvPr/>
        </p:nvSpPr>
        <p:spPr>
          <a:xfrm>
            <a:off x="159027" y="114539"/>
            <a:ext cx="6831495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wahlen</a:t>
            </a:r>
            <a:r>
              <a:rPr lang="en-US" sz="1800" dirty="0">
                <a:solidFill>
                  <a:schemeClr val="bg1"/>
                </a:solidFill>
              </a:rPr>
              <a:t> 2026 – </a:t>
            </a:r>
            <a:r>
              <a:rPr lang="en-US" sz="1800" dirty="0" err="1">
                <a:solidFill>
                  <a:schemeClr val="bg1"/>
                </a:solidFill>
              </a:rPr>
              <a:t>Ablauf</a:t>
            </a:r>
            <a:r>
              <a:rPr lang="en-US" sz="1800" dirty="0">
                <a:solidFill>
                  <a:schemeClr val="bg1"/>
                </a:solidFill>
              </a:rPr>
              <a:t> &amp; Posten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4024279-1165-19C2-BBCC-093EC2AD5605}"/>
              </a:ext>
            </a:extLst>
          </p:cNvPr>
          <p:cNvSpPr txBox="1"/>
          <p:nvPr/>
        </p:nvSpPr>
        <p:spPr>
          <a:xfrm>
            <a:off x="5965446" y="1393139"/>
            <a:ext cx="3019527" cy="285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Obmann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Kassierer &amp; Stellvertreter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Schriftführer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Trainer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Spielführer &amp; Stellvertreter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Festausschuss (3 Personen)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Lottokasse (2 Personen)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Tippspiel</a:t>
            </a:r>
          </a:p>
          <a:p>
            <a:pPr marL="214313" indent="-214313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de-DE" sz="1350" dirty="0">
                <a:solidFill>
                  <a:schemeClr val="bg1">
                    <a:lumMod val="75000"/>
                  </a:schemeClr>
                </a:solidFill>
              </a:rPr>
              <a:t>Kassenprüfer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305EA1DE-9424-6C0C-C427-32E20F5B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3548" y="4909378"/>
            <a:ext cx="490451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54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429CF2-7A01-AF51-AF49-23975276B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r="5806" b="7802"/>
          <a:stretch>
            <a:fillRect/>
          </a:stretch>
        </p:blipFill>
        <p:spPr>
          <a:xfrm>
            <a:off x="-1" y="-1"/>
            <a:ext cx="9144001" cy="54605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34714" y="4909378"/>
            <a:ext cx="509286" cy="234122"/>
          </a:xfrm>
          <a:noFill/>
        </p:spPr>
        <p:txBody>
          <a:bodyPr/>
          <a:lstStyle/>
          <a:p>
            <a:fld id="{F38DF745-7D3F-47F4-83A3-874385CFAA69}" type="slidenum">
              <a:rPr lang="en-US" smtClean="0">
                <a:solidFill>
                  <a:schemeClr val="tx1"/>
                </a:solidFill>
              </a:rPr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6636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uestion mark made of grass&#10;&#10;AI-generated content may be incorrect.">
            <a:extLst>
              <a:ext uri="{FF2B5EF4-FFF2-40B4-BE49-F238E27FC236}">
                <a16:creationId xmlns:a16="http://schemas.microsoft.com/office/drawing/2014/main" id="{E45DE384-E982-55A8-DDF3-507D7F6D6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t="4746" r="6983" b="43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1E70DB41-28EC-B7E3-03BF-82607F02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4" y="2414727"/>
            <a:ext cx="3254676" cy="253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95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ABB14-4A54-4B69-03ED-2198160C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">
            <a:extLst>
              <a:ext uri="{FF2B5EF4-FFF2-40B4-BE49-F238E27FC236}">
                <a16:creationId xmlns:a16="http://schemas.microsoft.com/office/drawing/2014/main" id="{D71FB124-EFFB-473A-4667-1FCAFCD78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t="10606" r="12222" b="26710"/>
          <a:stretch>
            <a:fillRect/>
          </a:stretch>
        </p:blipFill>
        <p:spPr>
          <a:xfrm>
            <a:off x="1" y="-40795"/>
            <a:ext cx="9158894" cy="518429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7566152-BD19-0AC4-5AE1-A397E65D16EB}"/>
              </a:ext>
            </a:extLst>
          </p:cNvPr>
          <p:cNvSpPr/>
          <p:nvPr/>
        </p:nvSpPr>
        <p:spPr>
          <a:xfrm>
            <a:off x="535710" y="927919"/>
            <a:ext cx="7938848" cy="2812808"/>
          </a:xfrm>
          <a:prstGeom prst="rect">
            <a:avLst/>
          </a:prstGeom>
        </p:spPr>
        <p:txBody>
          <a:bodyPr wrap="none" numCol="2">
            <a:noAutofit/>
          </a:bodyPr>
          <a:lstStyle/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Hallenstadtpokal: 28.3.26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Tippkassenleerung: 23.05.26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Familienfest: 29.08.26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Rockin‘4 Benefit: 04.07.26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Herrentour: 08. </a:t>
            </a:r>
            <a:r>
              <a:rPr lang="mr-IN" sz="1600" b="1" dirty="0">
                <a:solidFill>
                  <a:schemeClr val="bg1"/>
                </a:solidFill>
              </a:rPr>
              <a:t>–</a:t>
            </a:r>
            <a:r>
              <a:rPr lang="de-DE" sz="1600" b="1" dirty="0">
                <a:solidFill>
                  <a:schemeClr val="bg1"/>
                </a:solidFill>
              </a:rPr>
              <a:t> 13.09.26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Kegeln: 03.10.26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Abschlussfeier: 28.11.26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Pizza essen: 30.12.26</a:t>
            </a:r>
          </a:p>
          <a:p>
            <a:pPr>
              <a:lnSpc>
                <a:spcPct val="200000"/>
              </a:lnSpc>
              <a:buClr>
                <a:schemeClr val="tx2"/>
              </a:buClr>
            </a:pPr>
            <a:r>
              <a:rPr lang="de-DE" sz="1600" b="1" dirty="0">
                <a:solidFill>
                  <a:schemeClr val="bg1"/>
                </a:solidFill>
              </a:rPr>
              <a:t>Jahreshauptversammlung: 30.01.27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E77909E6-3F32-ECBC-7640-BD90DCFDBB52}"/>
              </a:ext>
            </a:extLst>
          </p:cNvPr>
          <p:cNvSpPr txBox="1">
            <a:spLocks/>
          </p:cNvSpPr>
          <p:nvPr/>
        </p:nvSpPr>
        <p:spPr>
          <a:xfrm>
            <a:off x="380700" y="400866"/>
            <a:ext cx="6831495" cy="3377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u="none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4763"/>
            <a:r>
              <a:rPr lang="en-US" sz="1800" dirty="0" err="1">
                <a:solidFill>
                  <a:schemeClr val="bg1"/>
                </a:solidFill>
              </a:rPr>
              <a:t>Veranstaltungstermin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06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11D456-660B-85A7-12C7-5A654935F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792741-3783-3B2B-175D-DFB68DC31159}"/>
              </a:ext>
            </a:extLst>
          </p:cNvPr>
          <p:cNvSpPr txBox="1"/>
          <p:nvPr/>
        </p:nvSpPr>
        <p:spPr>
          <a:xfrm>
            <a:off x="804672" y="1300882"/>
            <a:ext cx="7580376" cy="213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125"/>
              </a:spcAft>
              <a:buNone/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Wie bewertest du die Arbeit des amtierenden Vorstands? [Roberto Boi, Christian Wahl &amp; Markus Sadowski]</a:t>
            </a:r>
          </a:p>
          <a:p>
            <a:pPr marL="117475" algn="l">
              <a:spcAft>
                <a:spcPts val="1125"/>
              </a:spcAft>
              <a:buNone/>
              <a:tabLst>
                <a:tab pos="5305425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machen ihren Job mehr als gut.	69%</a:t>
            </a:r>
            <a:endParaRPr lang="de-DE" sz="1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l">
              <a:spcAft>
                <a:spcPts val="1125"/>
              </a:spcAft>
              <a:buNone/>
              <a:tabLst>
                <a:tab pos="5305425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machen ihren Job gut.	25%</a:t>
            </a:r>
            <a:endParaRPr lang="de-DE" sz="160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l">
              <a:spcAft>
                <a:spcPts val="1125"/>
              </a:spcAft>
              <a:buNone/>
              <a:tabLst>
                <a:tab pos="5305425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machen das, was ich von einem Vorstand erwarte.	3%</a:t>
            </a:r>
            <a:endParaRPr lang="de-DE" sz="1600" b="0" i="0" noProof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7475" algn="l">
              <a:buNone/>
              <a:tabLst>
                <a:tab pos="5305425" algn="l"/>
              </a:tabLst>
            </a:pP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Kann oder will ich nicht beurteilen.</a:t>
            </a:r>
            <a:r>
              <a:rPr lang="de-DE" sz="1600" noProof="1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sz="1600" b="1" i="0" noProof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de-DE" sz="1600" b="0" i="0" noProof="1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45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8C0A4D-D61C-0FB8-208C-62AF4EED8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07014B-328E-521E-6158-04CABD7A2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88D4D-39E9-3AC9-1ADB-E3EA0BD99A40}"/>
              </a:ext>
            </a:extLst>
          </p:cNvPr>
          <p:cNvSpPr txBox="1"/>
          <p:nvPr/>
        </p:nvSpPr>
        <p:spPr>
          <a:xfrm>
            <a:off x="832104" y="1289304"/>
            <a:ext cx="7534656" cy="1567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125"/>
              </a:spcAft>
              <a:buNone/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Die 2. Alte Herren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wurde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1972 auf den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Säulen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ihrer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Prinzipien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gegründet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Sind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Prinzipien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bewusst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lnSpc>
                <a:spcPts val="2400"/>
              </a:lnSpc>
              <a:spcAft>
                <a:spcPts val="1125"/>
              </a:spcAft>
              <a:buNone/>
              <a:tabLst>
                <a:tab pos="1368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	83%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100"/>
              </a:lnSpc>
              <a:buNone/>
              <a:tabLst>
                <a:tab pos="1368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Leider nicht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  <a:endParaRPr lang="en-US" sz="1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72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11853-8134-2C94-A66E-73A2A03CE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3B0D24-BCC4-8EAD-FC58-D4BCE7DE1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525F0-318F-099A-101F-F473FBB39086}"/>
              </a:ext>
            </a:extLst>
          </p:cNvPr>
          <p:cNvSpPr txBox="1"/>
          <p:nvPr/>
        </p:nvSpPr>
        <p:spPr>
          <a:xfrm>
            <a:off x="822960" y="1299895"/>
            <a:ext cx="7552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bewertest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 die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Wichtigkeit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Prinzipien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der 2.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Herren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43BF08-6702-6755-B1B4-C58D4843A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853201"/>
              </p:ext>
            </p:extLst>
          </p:nvPr>
        </p:nvGraphicFramePr>
        <p:xfrm>
          <a:off x="960746" y="1638449"/>
          <a:ext cx="6096000" cy="24249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59046550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5825157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4951627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830468414"/>
                    </a:ext>
                  </a:extLst>
                </a:gridCol>
              </a:tblGrid>
              <a:tr h="296947">
                <a:tc>
                  <a:txBody>
                    <a:bodyPr/>
                    <a:lstStyle/>
                    <a:p>
                      <a:r>
                        <a:rPr lang="en-US" sz="1600" dirty="0" err="1"/>
                        <a:t>Prinzipien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Sehr </a:t>
                      </a:r>
                      <a:r>
                        <a:rPr lang="en-US" sz="1600" dirty="0" err="1"/>
                        <a:t>wichtig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Wichtig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Neutral</a:t>
                      </a:r>
                    </a:p>
                  </a:txBody>
                  <a:tcPr>
                    <a:solidFill>
                      <a:schemeClr val="accent5"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957250"/>
                  </a:ext>
                </a:extLst>
              </a:tr>
              <a:tr h="348273"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Respekt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894607"/>
                  </a:ext>
                </a:extLst>
              </a:tr>
              <a:tr h="348273"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Toleranz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939662"/>
                  </a:ext>
                </a:extLst>
              </a:tr>
              <a:tr h="348273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Gemeinschaft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69%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19691"/>
                  </a:ext>
                </a:extLst>
              </a:tr>
              <a:tr h="348273"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Verlässligkeit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59%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881154"/>
                  </a:ext>
                </a:extLst>
              </a:tr>
              <a:tr h="348273">
                <a:tc>
                  <a:txBody>
                    <a:bodyPr/>
                    <a:lstStyle/>
                    <a:p>
                      <a:r>
                        <a:rPr lang="en-US" sz="1600" dirty="0" err="1">
                          <a:effectLst/>
                        </a:rPr>
                        <a:t>Familie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3%</a:t>
                      </a:r>
                    </a:p>
                  </a:txBody>
                  <a:tcPr>
                    <a:solidFill>
                      <a:schemeClr val="accent5">
                        <a:tint val="40000"/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228715"/>
                  </a:ext>
                </a:extLst>
              </a:tr>
              <a:tr h="348273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Tradition</a:t>
                      </a:r>
                      <a:endParaRPr lang="en-US" sz="1600" dirty="0"/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17%</a:t>
                      </a:r>
                    </a:p>
                  </a:txBody>
                  <a:tcPr>
                    <a:solidFill>
                      <a:schemeClr val="accent5">
                        <a:tint val="20000"/>
                        <a:alpha val="7904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301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81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E892-FEFB-9853-3560-6218AC7D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79E62-F4A9-37FB-4070-CC89BCABD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1046E-3C4B-A351-FA0D-764C13AAF000}"/>
              </a:ext>
            </a:extLst>
          </p:cNvPr>
          <p:cNvSpPr txBox="1"/>
          <p:nvPr/>
        </p:nvSpPr>
        <p:spPr>
          <a:xfrm>
            <a:off x="850392" y="1302785"/>
            <a:ext cx="7534656" cy="1716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125"/>
              </a:spcAft>
              <a:buNone/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Findest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 den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Beitrag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von 15€ für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aktive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Mitglieder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gerechtfertigt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63500" algn="l">
              <a:lnSpc>
                <a:spcPts val="2400"/>
              </a:lnSpc>
              <a:spcAft>
                <a:spcPts val="1125"/>
              </a:spcAft>
              <a:buNone/>
              <a:tabLst>
                <a:tab pos="3654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Ja, das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ausreichend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	86%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400"/>
              </a:lnSpc>
              <a:spcAft>
                <a:spcPts val="1125"/>
              </a:spcAft>
              <a:buNone/>
              <a:tabLst>
                <a:tab pos="3654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Nein, ich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Beitrag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	3%</a:t>
            </a:r>
          </a:p>
          <a:p>
            <a:pPr marL="63500" algn="l">
              <a:lnSpc>
                <a:spcPts val="2400"/>
              </a:lnSpc>
              <a:spcAft>
                <a:spcPts val="1125"/>
              </a:spcAft>
              <a:buNone/>
              <a:tabLst>
                <a:tab pos="3654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Nein, er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könnte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höher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sein. 	10%</a:t>
            </a:r>
          </a:p>
        </p:txBody>
      </p:sp>
    </p:spTree>
    <p:extLst>
      <p:ext uri="{BB962C8B-B14F-4D97-AF65-F5344CB8AC3E}">
        <p14:creationId xmlns:p14="http://schemas.microsoft.com/office/powerpoint/2010/main" val="974559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52A9B-DB01-74C5-5790-893B88277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198B42-DEFA-28C4-2E9B-3CAFB8D8E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2484F-237A-A3FD-F1E7-3F5AFB81F293}"/>
              </a:ext>
            </a:extLst>
          </p:cNvPr>
          <p:cNvSpPr txBox="1"/>
          <p:nvPr/>
        </p:nvSpPr>
        <p:spPr>
          <a:xfrm>
            <a:off x="850392" y="1302785"/>
            <a:ext cx="7534656" cy="1716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400"/>
              </a:lnSpc>
              <a:spcAft>
                <a:spcPts val="1125"/>
              </a:spcAft>
              <a:buNone/>
            </a:pP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Findest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du den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Beitrag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von 7€ für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passiven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Mitglieder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gerechtfertigt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63500" algn="l">
              <a:lnSpc>
                <a:spcPts val="2400"/>
              </a:lnSpc>
              <a:spcAft>
                <a:spcPts val="1125"/>
              </a:spcAft>
              <a:buNone/>
              <a:tabLst>
                <a:tab pos="3654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Ja, das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ausreichend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	89%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500" algn="l">
              <a:lnSpc>
                <a:spcPts val="2400"/>
              </a:lnSpc>
              <a:spcAft>
                <a:spcPts val="1125"/>
              </a:spcAft>
              <a:buNone/>
              <a:tabLst>
                <a:tab pos="3654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Nein, ich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finde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Beitrag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	0%</a:t>
            </a:r>
          </a:p>
          <a:p>
            <a:pPr marL="63500" algn="l">
              <a:lnSpc>
                <a:spcPts val="2400"/>
              </a:lnSpc>
              <a:spcAft>
                <a:spcPts val="1125"/>
              </a:spcAft>
              <a:buNone/>
              <a:tabLst>
                <a:tab pos="3654425" algn="l"/>
              </a:tabLst>
            </a:pP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Nein, er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könnte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höher</a:t>
            </a:r>
            <a:r>
              <a:rPr lang="en-US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sein. 	11%</a:t>
            </a:r>
          </a:p>
        </p:txBody>
      </p:sp>
    </p:spTree>
    <p:extLst>
      <p:ext uri="{BB962C8B-B14F-4D97-AF65-F5344CB8AC3E}">
        <p14:creationId xmlns:p14="http://schemas.microsoft.com/office/powerpoint/2010/main" val="16099939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8&quot; unique_id=&quot;40626&quot;&gt;&lt;/object&gt;&lt;object type=&quot;2&quot; unique_id=&quot;40627&quot;&gt;&lt;object type=&quot;3&quot; unique_id=&quot;40628&quot;&gt;&lt;property id=&quot;20148&quot; value=&quot;5&quot;/&gt;&lt;property id=&quot;20300&quot; value=&quot;Slide 2 - &amp;quot;Agenda&amp;quot;&quot;/&gt;&lt;property id=&quot;20307&quot; value=&quot;257&quot;/&gt;&lt;/object&gt;&lt;object type=&quot;3&quot; unique_id=&quot;390688&quot;&gt;&lt;property id=&quot;20148&quot; value=&quot;5&quot;/&gt;&lt;property id=&quot;20300&quot; value=&quot;Slide 1 - &amp;quot;Jahreshauptversammlung 27.01.2018&amp;quot;&quot;/&gt;&lt;property id=&quot;20307&quot; value=&quot;256&quot;/&gt;&lt;/object&gt;&lt;object type=&quot;3&quot; unique_id=&quot;390689&quot;&gt;&lt;property id=&quot;20148&quot; value=&quot;5&quot;/&gt;&lt;property id=&quot;20300&quot; value=&quot;Slide 3 - &amp;quot;Rückblick &amp;amp; Vorschau&amp;quot;&quot;/&gt;&lt;property id=&quot;20307&quot; value=&quot;258&quot;/&gt;&lt;/object&gt;&lt;object type=&quot;3&quot; unique_id=&quot;390690&quot;&gt;&lt;property id=&quot;20148&quot; value=&quot;5&quot;/&gt;&lt;property id=&quot;20300&quot; value=&quot;Slide 5 - &amp;quot;Rückblick &amp;amp; Vorschau&amp;quot;&quot;/&gt;&lt;property id=&quot;20307&quot; value=&quot;277&quot;/&gt;&lt;/object&gt;&lt;object type=&quot;3&quot; unique_id=&quot;390691&quot;&gt;&lt;property id=&quot;20148&quot; value=&quot;5&quot;/&gt;&lt;property id=&quot;20300&quot; value=&quot;Slide 7 - &amp;quot;Rückblick &amp;amp; Vorschau&amp;quot;&quot;/&gt;&lt;property id=&quot;20307&quot; value=&quot;276&quot;/&gt;&lt;/object&gt;&lt;object type=&quot;3&quot; unique_id=&quot;391168&quot;&gt;&lt;property id=&quot;20148&quot; value=&quot;5&quot;/&gt;&lt;property id=&quot;20300&quot; value=&quot;Slide 8 - &amp;quot;Rückblick &amp;amp; Vorschau&amp;quot;&quot;/&gt;&lt;property id=&quot;20307&quot; value=&quot;278&quot;/&gt;&lt;/object&gt;&lt;object type=&quot;3&quot; unique_id=&quot;391244&quot;&gt;&lt;property id=&quot;20148&quot; value=&quot;5&quot;/&gt;&lt;property id=&quot;20300&quot; value=&quot;Slide 11 - &amp;quot;Finanzielles&amp;quot;&quot;/&gt;&lt;property id=&quot;20307&quot; value=&quot;279&quot;/&gt;&lt;/object&gt;&lt;object type=&quot;3&quot; unique_id=&quot;391325&quot;&gt;&lt;property id=&quot;20148&quot; value=&quot;5&quot;/&gt;&lt;property id=&quot;20300&quot; value=&quot;Slide 12 - &amp;quot;Mitglieder&amp;quot;&quot;/&gt;&lt;property id=&quot;20307&quot; value=&quot;280&quot;/&gt;&lt;/object&gt;&lt;object type=&quot;3&quot; unique_id=&quot;391388&quot;&gt;&lt;property id=&quot;20148&quot; value=&quot;5&quot;/&gt;&lt;property id=&quot;20300&quot; value=&quot;Slide 15 - &amp;quot;Veranstaltungen 2018/19&amp;quot;&quot;/&gt;&lt;property id=&quot;20307&quot; value=&quot;283&quot;/&gt;&lt;/object&gt;&lt;object type=&quot;3&quot; unique_id=&quot;391428&quot;&gt;&lt;property id=&quot;20148&quot; value=&quot;5&quot;/&gt;&lt;property id=&quot;20300&quot; value=&quot;Slide 13 - &amp;quot;MitgliederLISTE&amp;quot;&quot;/&gt;&lt;property id=&quot;20307&quot; value=&quot;284&quot;/&gt;&lt;/object&gt;&lt;object type=&quot;3&quot; unique_id=&quot;391471&quot;&gt;&lt;property id=&quot;20148&quot; value=&quot;5&quot;/&gt;&lt;property id=&quot;20300&quot; value=&quot;Slide 10 - &amp;quot;Fazit&amp;quot;&quot;/&gt;&lt;property id=&quot;20307&quot; value=&quot;285&quot;/&gt;&lt;/object&gt;&lt;object type=&quot;3&quot; unique_id=&quot;391609&quot;&gt;&lt;property id=&quot;20148&quot; value=&quot;5&quot;/&gt;&lt;property id=&quot;20300&quot; value=&quot;Slide 6 - &amp;quot;Rückblick &amp;amp; Vorschau&amp;quot;&quot;/&gt;&lt;property id=&quot;20307&quot; value=&quot;287&quot;/&gt;&lt;/object&gt;&lt;object type=&quot;3&quot; unique_id=&quot;391610&quot;&gt;&lt;property id=&quot;20148&quot; value=&quot;5&quot;/&gt;&lt;property id=&quot;20300&quot; value=&quot;Slide 16 - &amp;quot;Sonstiges&amp;quot;&quot;/&gt;&lt;property id=&quot;20307&quot; value=&quot;289&quot;/&gt;&lt;/object&gt;&lt;object type=&quot;3&quot; unique_id=&quot;391887&quot;&gt;&lt;property id=&quot;20148&quot; value=&quot;5&quot;/&gt;&lt;property id=&quot;20300&quot; value=&quot;Slide 4 - &amp;quot;Rückblick &amp;amp; Vorschau&amp;quot;&quot;/&gt;&lt;property id=&quot;20307&quot; value=&quot;291&quot;/&gt;&lt;/object&gt;&lt;object type=&quot;3&quot; unique_id=&quot;392344&quot;&gt;&lt;property id=&quot;20148&quot; value=&quot;5&quot;/&gt;&lt;property id=&quot;20300&quot; value=&quot;Slide 9 - &amp;quot;Rückblick &amp;amp; Vorschau&amp;quot;&quot;/&gt;&lt;property id=&quot;20307&quot; value=&quot;292&quot;/&gt;&lt;/object&gt;&lt;object type=&quot;3&quot; unique_id=&quot;392400&quot;&gt;&lt;property id=&quot;20148&quot; value=&quot;5&quot;/&gt;&lt;property id=&quot;20300&quot; value=&quot;Slide 14 - &amp;quot;Neuwahlen&amp;quot;&quot;/&gt;&lt;property id=&quot;20307&quot; value=&quot;293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2448</TotalTime>
  <Words>2377</Words>
  <Application>Microsoft Macintosh PowerPoint</Application>
  <PresentationFormat>On-screen Show (16:9)</PresentationFormat>
  <Paragraphs>467</Paragraphs>
  <Slides>48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-apple-system</vt:lpstr>
      <vt:lpstr>Anton</vt:lpstr>
      <vt:lpstr>Arial</vt:lpstr>
      <vt:lpstr>Arial Black</vt:lpstr>
      <vt:lpstr>Bradley Hand</vt:lpstr>
      <vt:lpstr>Calibri</vt:lpstr>
      <vt:lpstr>Karnivore Digit</vt:lpstr>
      <vt:lpstr>Verdana</vt:lpstr>
      <vt:lpstr>Wingdings</vt:lpstr>
      <vt:lpstr>Essential</vt:lpstr>
      <vt:lpstr>Jahreshauptversammlung Datum: 31.01.2026 Start: 13:00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Kyocera Document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Jahreshauptversammlung 07.01.2017</dc:title>
  <dc:creator>Boi, Roberto</dc:creator>
  <cp:lastModifiedBy>Boi, Roberto</cp:lastModifiedBy>
  <cp:revision>624</cp:revision>
  <dcterms:created xsi:type="dcterms:W3CDTF">2016-12-01T07:16:54Z</dcterms:created>
  <dcterms:modified xsi:type="dcterms:W3CDTF">2026-02-01T13:49:15Z</dcterms:modified>
</cp:coreProperties>
</file>